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40"/>
  </p:notesMasterIdLst>
  <p:sldIdLst>
    <p:sldId id="287" r:id="rId3"/>
    <p:sldId id="257" r:id="rId4"/>
    <p:sldId id="258" r:id="rId5"/>
    <p:sldId id="327" r:id="rId6"/>
    <p:sldId id="310" r:id="rId7"/>
    <p:sldId id="328" r:id="rId8"/>
    <p:sldId id="311" r:id="rId9"/>
    <p:sldId id="303" r:id="rId10"/>
    <p:sldId id="314" r:id="rId11"/>
    <p:sldId id="329" r:id="rId12"/>
    <p:sldId id="312" r:id="rId13"/>
    <p:sldId id="290" r:id="rId14"/>
    <p:sldId id="313" r:id="rId15"/>
    <p:sldId id="304" r:id="rId16"/>
    <p:sldId id="330" r:id="rId17"/>
    <p:sldId id="305" r:id="rId18"/>
    <p:sldId id="315" r:id="rId19"/>
    <p:sldId id="292" r:id="rId20"/>
    <p:sldId id="316" r:id="rId21"/>
    <p:sldId id="317" r:id="rId22"/>
    <p:sldId id="331" r:id="rId23"/>
    <p:sldId id="293" r:id="rId24"/>
    <p:sldId id="318" r:id="rId25"/>
    <p:sldId id="306" r:id="rId26"/>
    <p:sldId id="294" r:id="rId27"/>
    <p:sldId id="295" r:id="rId28"/>
    <p:sldId id="308" r:id="rId29"/>
    <p:sldId id="319" r:id="rId30"/>
    <p:sldId id="320" r:id="rId31"/>
    <p:sldId id="321" r:id="rId32"/>
    <p:sldId id="296" r:id="rId33"/>
    <p:sldId id="322" r:id="rId34"/>
    <p:sldId id="309" r:id="rId35"/>
    <p:sldId id="323" r:id="rId36"/>
    <p:sldId id="324" r:id="rId37"/>
    <p:sldId id="325" r:id="rId38"/>
    <p:sldId id="326" r:id="rId39"/>
  </p:sldIdLst>
  <p:sldSz cx="9144000" cy="6858000" type="screen4x3"/>
  <p:notesSz cx="6858000" cy="9144000"/>
  <p:defaultTextStyle>
    <a:defPPr>
      <a:defRPr lang="en-US"/>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58D"/>
    <a:srgbClr val="808080"/>
    <a:srgbClr val="FCFCFC"/>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30"/>
      </p:cViewPr>
      <p:guideLst>
        <p:guide orient="horz" pos="2160"/>
        <p:guide pos="2880"/>
      </p:guideLst>
    </p:cSldViewPr>
  </p:slideViewPr>
  <p:notesTextViewPr>
    <p:cViewPr>
      <p:scale>
        <a:sx n="1" d="1"/>
        <a:sy n="1" d="1"/>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2B00B85-E276-4F63-8769-6998E625623E}" type="slidenum">
              <a:rPr lang="en-US" altLang="zh-CN"/>
              <a:pPr/>
              <a:t>‹#›</a:t>
            </a:fld>
            <a:endParaRPr lang="en-US" altLang="zh-CN"/>
          </a:p>
        </p:txBody>
      </p:sp>
    </p:spTree>
    <p:extLst>
      <p:ext uri="{BB962C8B-B14F-4D97-AF65-F5344CB8AC3E}">
        <p14:creationId xmlns:p14="http://schemas.microsoft.com/office/powerpoint/2010/main" val="3352783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Freeform 2"/>
          <p:cNvSpPr>
            <a:spLocks/>
          </p:cNvSpPr>
          <p:nvPr/>
        </p:nvSpPr>
        <p:spPr bwMode="auto">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1" name="Freeform 3"/>
          <p:cNvSpPr>
            <a:spLocks/>
          </p:cNvSpPr>
          <p:nvPr/>
        </p:nvSpPr>
        <p:spPr bwMode="auto">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2" name="Freeform 4"/>
          <p:cNvSpPr>
            <a:spLocks/>
          </p:cNvSpPr>
          <p:nvPr/>
        </p:nvSpPr>
        <p:spPr bwMode="auto">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3" name="Freeform 5"/>
          <p:cNvSpPr>
            <a:spLocks/>
          </p:cNvSpPr>
          <p:nvPr/>
        </p:nvSpPr>
        <p:spPr bwMode="auto">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4" name="Freeform 6"/>
          <p:cNvSpPr>
            <a:spLocks/>
          </p:cNvSpPr>
          <p:nvPr/>
        </p:nvSpPr>
        <p:spPr bwMode="auto">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5" name="Freeform 7"/>
          <p:cNvSpPr>
            <a:spLocks/>
          </p:cNvSpPr>
          <p:nvPr/>
        </p:nvSpPr>
        <p:spPr bwMode="auto">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6" name="Line 8"/>
          <p:cNvSpPr>
            <a:spLocks noChangeShapeType="1"/>
          </p:cNvSpPr>
          <p:nvPr/>
        </p:nvSpPr>
        <p:spPr bwMode="auto">
          <a:xfrm>
            <a:off x="250825" y="1588"/>
            <a:ext cx="0" cy="601503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7" name="Line 9"/>
          <p:cNvSpPr>
            <a:spLocks noChangeShapeType="1"/>
          </p:cNvSpPr>
          <p:nvPr/>
        </p:nvSpPr>
        <p:spPr bwMode="auto">
          <a:xfrm>
            <a:off x="1293813" y="1588"/>
            <a:ext cx="0" cy="62071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8" name="Line 10"/>
          <p:cNvSpPr>
            <a:spLocks noChangeShapeType="1"/>
          </p:cNvSpPr>
          <p:nvPr/>
        </p:nvSpPr>
        <p:spPr bwMode="auto">
          <a:xfrm>
            <a:off x="2338388" y="1588"/>
            <a:ext cx="0" cy="6183312"/>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9" name="Line 11"/>
          <p:cNvSpPr>
            <a:spLocks noChangeShapeType="1"/>
          </p:cNvSpPr>
          <p:nvPr/>
        </p:nvSpPr>
        <p:spPr bwMode="auto">
          <a:xfrm>
            <a:off x="3382963" y="1588"/>
            <a:ext cx="0" cy="59721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0" name="Line 12"/>
          <p:cNvSpPr>
            <a:spLocks noChangeShapeType="1"/>
          </p:cNvSpPr>
          <p:nvPr/>
        </p:nvSpPr>
        <p:spPr bwMode="auto">
          <a:xfrm>
            <a:off x="4427538" y="1588"/>
            <a:ext cx="0" cy="544988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1" name="Line 13"/>
          <p:cNvSpPr>
            <a:spLocks noChangeShapeType="1"/>
          </p:cNvSpPr>
          <p:nvPr/>
        </p:nvSpPr>
        <p:spPr bwMode="auto">
          <a:xfrm rot="5400000">
            <a:off x="2913063" y="-2654300"/>
            <a:ext cx="0" cy="58134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2" name="Line 14"/>
          <p:cNvSpPr>
            <a:spLocks noChangeShapeType="1"/>
          </p:cNvSpPr>
          <p:nvPr/>
        </p:nvSpPr>
        <p:spPr bwMode="auto">
          <a:xfrm rot="5400000">
            <a:off x="3006725" y="-1682750"/>
            <a:ext cx="0" cy="6000750"/>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3" name="Line 15"/>
          <p:cNvSpPr>
            <a:spLocks noChangeShapeType="1"/>
          </p:cNvSpPr>
          <p:nvPr/>
        </p:nvSpPr>
        <p:spPr bwMode="auto">
          <a:xfrm rot="5400000">
            <a:off x="3011488" y="-622300"/>
            <a:ext cx="0" cy="60102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4" name="Line 16"/>
          <p:cNvSpPr>
            <a:spLocks noChangeShapeType="1"/>
          </p:cNvSpPr>
          <p:nvPr/>
        </p:nvSpPr>
        <p:spPr bwMode="auto">
          <a:xfrm rot="5400000">
            <a:off x="2907507" y="548481"/>
            <a:ext cx="0" cy="58023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5" name="Line 17"/>
          <p:cNvSpPr>
            <a:spLocks noChangeShapeType="1"/>
          </p:cNvSpPr>
          <p:nvPr/>
        </p:nvSpPr>
        <p:spPr bwMode="auto">
          <a:xfrm rot="5400000">
            <a:off x="2666207" y="1854993"/>
            <a:ext cx="0" cy="53197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6" name="Line 18"/>
          <p:cNvSpPr>
            <a:spLocks noChangeShapeType="1"/>
          </p:cNvSpPr>
          <p:nvPr/>
        </p:nvSpPr>
        <p:spPr bwMode="auto">
          <a:xfrm rot="5400000">
            <a:off x="2115344" y="3472656"/>
            <a:ext cx="0" cy="4217988"/>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7" name="Rectangle 19"/>
          <p:cNvSpPr>
            <a:spLocks noChangeArrowheads="1"/>
          </p:cNvSpPr>
          <p:nvPr/>
        </p:nvSpPr>
        <p:spPr bwMode="auto">
          <a:xfrm>
            <a:off x="2362200" y="277813"/>
            <a:ext cx="1012825" cy="1025525"/>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8" name="Rectangle 20"/>
          <p:cNvSpPr>
            <a:spLocks noChangeArrowheads="1"/>
          </p:cNvSpPr>
          <p:nvPr/>
        </p:nvSpPr>
        <p:spPr bwMode="auto">
          <a:xfrm>
            <a:off x="285750" y="2427288"/>
            <a:ext cx="1012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9" name="Rectangle 21"/>
          <p:cNvSpPr>
            <a:spLocks noChangeArrowheads="1"/>
          </p:cNvSpPr>
          <p:nvPr/>
        </p:nvSpPr>
        <p:spPr bwMode="auto">
          <a:xfrm>
            <a:off x="0" y="271463"/>
            <a:ext cx="250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0" name="Rectangle 22"/>
          <p:cNvSpPr>
            <a:spLocks noChangeArrowheads="1"/>
          </p:cNvSpPr>
          <p:nvPr/>
        </p:nvSpPr>
        <p:spPr bwMode="auto">
          <a:xfrm>
            <a:off x="1331913" y="1588"/>
            <a:ext cx="1012825" cy="234950"/>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1" name="Freeform 23"/>
          <p:cNvSpPr>
            <a:spLocks/>
          </p:cNvSpPr>
          <p:nvPr/>
        </p:nvSpPr>
        <p:spPr bwMode="auto">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72" name="Rectangle 24"/>
          <p:cNvSpPr>
            <a:spLocks noChangeArrowheads="1"/>
          </p:cNvSpPr>
          <p:nvPr/>
        </p:nvSpPr>
        <p:spPr bwMode="auto">
          <a:xfrm>
            <a:off x="285750" y="243522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3" name="Rectangle 25"/>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pPr lvl="0"/>
            <a:r>
              <a:rPr lang="en-US" altLang="zh-CN" noProof="0" smtClean="0"/>
              <a:t>Click to edit Master subtitle style</a:t>
            </a:r>
          </a:p>
        </p:txBody>
      </p:sp>
      <p:sp>
        <p:nvSpPr>
          <p:cNvPr id="2074" name="Rectangle 26"/>
          <p:cNvSpPr>
            <a:spLocks noGrp="1" noChangeArrowheads="1"/>
          </p:cNvSpPr>
          <p:nvPr>
            <p:ph type="dt" sz="half" idx="2"/>
          </p:nvPr>
        </p:nvSpPr>
        <p:spPr>
          <a:xfrm>
            <a:off x="457200" y="6407150"/>
            <a:ext cx="2133600" cy="314325"/>
          </a:xfrm>
        </p:spPr>
        <p:txBody>
          <a:bodyPr/>
          <a:lstStyle>
            <a:lvl1pPr>
              <a:defRPr/>
            </a:lvl1pPr>
          </a:lstStyle>
          <a:p>
            <a:endParaRPr lang="en-US" altLang="zh-CN"/>
          </a:p>
        </p:txBody>
      </p:sp>
      <p:sp>
        <p:nvSpPr>
          <p:cNvPr id="2075" name="Rectangle 27"/>
          <p:cNvSpPr>
            <a:spLocks noGrp="1" noChangeArrowheads="1"/>
          </p:cNvSpPr>
          <p:nvPr>
            <p:ph type="ftr" sz="quarter" idx="3"/>
          </p:nvPr>
        </p:nvSpPr>
        <p:spPr>
          <a:xfrm>
            <a:off x="3124200" y="6407150"/>
            <a:ext cx="2895600" cy="314325"/>
          </a:xfrm>
        </p:spPr>
        <p:txBody>
          <a:bodyPr/>
          <a:lstStyle>
            <a:lvl1pPr>
              <a:defRPr/>
            </a:lvl1pPr>
          </a:lstStyle>
          <a:p>
            <a:endParaRPr lang="en-US" altLang="zh-CN"/>
          </a:p>
        </p:txBody>
      </p:sp>
      <p:sp>
        <p:nvSpPr>
          <p:cNvPr id="2076" name="Rectangle 28"/>
          <p:cNvSpPr>
            <a:spLocks noGrp="1" noChangeArrowheads="1"/>
          </p:cNvSpPr>
          <p:nvPr>
            <p:ph type="sldNum" sz="quarter" idx="4"/>
          </p:nvPr>
        </p:nvSpPr>
        <p:spPr>
          <a:xfrm>
            <a:off x="6553200" y="6407150"/>
            <a:ext cx="2133600" cy="314325"/>
          </a:xfrm>
        </p:spPr>
        <p:txBody>
          <a:bodyPr/>
          <a:lstStyle>
            <a:lvl1pPr>
              <a:defRPr/>
            </a:lvl1pPr>
          </a:lstStyle>
          <a:p>
            <a:fld id="{8368D30A-23FA-4992-A3D4-4E1C3333617A}" type="slidenum">
              <a:rPr lang="en-US" altLang="zh-CN"/>
              <a:pPr/>
              <a:t>‹#›</a:t>
            </a:fld>
            <a:endParaRPr lang="en-US" altLang="zh-CN"/>
          </a:p>
        </p:txBody>
      </p:sp>
      <p:sp>
        <p:nvSpPr>
          <p:cNvPr id="2077" name="Text Box 29"/>
          <p:cNvSpPr txBox="1">
            <a:spLocks noChangeArrowheads="1"/>
          </p:cNvSpPr>
          <p:nvPr/>
        </p:nvSpPr>
        <p:spPr bwMode="auto">
          <a:xfrm>
            <a:off x="333375" y="4714875"/>
            <a:ext cx="13033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a:latin typeface="Arial Black" panose="020B0A04020102020204" pitchFamily="34" charset="0"/>
                <a:ea typeface="宋体" panose="02010600030101010101" pitchFamily="2" charset="-122"/>
              </a:rPr>
              <a:t>L/O/G/O</a:t>
            </a:r>
          </a:p>
        </p:txBody>
      </p:sp>
      <p:grpSp>
        <p:nvGrpSpPr>
          <p:cNvPr id="2078" name="Group 30"/>
          <p:cNvGrpSpPr>
            <a:grpSpLocks/>
          </p:cNvGrpSpPr>
          <p:nvPr/>
        </p:nvGrpSpPr>
        <p:grpSpPr bwMode="auto">
          <a:xfrm>
            <a:off x="8077200" y="0"/>
            <a:ext cx="1076325" cy="6858000"/>
            <a:chOff x="0" y="0"/>
            <a:chExt cx="678" cy="4320"/>
          </a:xfrm>
        </p:grpSpPr>
        <p:sp>
          <p:nvSpPr>
            <p:cNvPr id="2079" name="Freeform 31"/>
            <p:cNvSpPr>
              <a:spLocks/>
            </p:cNvSpPr>
            <p:nvPr userDrawn="1"/>
          </p:nvSpPr>
          <p:spPr bwMode="auto">
            <a:xfrm>
              <a:off x="0"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80" name="Freeform 32"/>
            <p:cNvSpPr>
              <a:spLocks/>
            </p:cNvSpPr>
            <p:nvPr userDrawn="1"/>
          </p:nvSpPr>
          <p:spPr bwMode="auto">
            <a:xfrm>
              <a:off x="514"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81" name="Rectangle 33"/>
          <p:cNvSpPr>
            <a:spLocks noChangeArrowheads="1"/>
          </p:cNvSpPr>
          <p:nvPr/>
        </p:nvSpPr>
        <p:spPr bwMode="auto">
          <a:xfrm>
            <a:off x="5495925" y="1333500"/>
            <a:ext cx="660400"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Line 34"/>
          <p:cNvSpPr>
            <a:spLocks noChangeShapeType="1"/>
          </p:cNvSpPr>
          <p:nvPr/>
        </p:nvSpPr>
        <p:spPr bwMode="auto">
          <a:xfrm>
            <a:off x="5480050" y="1588"/>
            <a:ext cx="0" cy="42386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83" name="Rectangle 35"/>
          <p:cNvSpPr>
            <a:spLocks noChangeArrowheads="1"/>
          </p:cNvSpPr>
          <p:nvPr/>
        </p:nvSpPr>
        <p:spPr bwMode="auto">
          <a:xfrm>
            <a:off x="4457700" y="349567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36"/>
          <p:cNvSpPr>
            <a:spLocks noGrp="1" noChangeArrowheads="1"/>
          </p:cNvSpPr>
          <p:nvPr>
            <p:ph type="ctrTitle"/>
          </p:nvPr>
        </p:nvSpPr>
        <p:spPr>
          <a:xfrm>
            <a:off x="333375" y="1884363"/>
            <a:ext cx="82296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800"/>
            </a:lvl1pPr>
          </a:lstStyle>
          <a:p>
            <a:pPr lvl="0"/>
            <a:r>
              <a:rPr lang="en-US" altLang="zh-CN" noProof="0" smtClean="0"/>
              <a:t>Click to edit Master title style</a:t>
            </a:r>
          </a:p>
        </p:txBody>
      </p:sp>
      <p:pic>
        <p:nvPicPr>
          <p:cNvPr id="2085" name="Picture 37" descr="water"/>
          <p:cNvPicPr>
            <a:picLocks noChangeAspect="1" noChangeArrowheads="1"/>
          </p:cNvPicPr>
          <p:nvPr/>
        </p:nvPicPr>
        <p:blipFill>
          <a:blip r:embed="rId2">
            <a:extLst>
              <a:ext uri="{28A0092B-C50C-407E-A947-70E740481C1C}">
                <a14:useLocalDpi xmlns:a14="http://schemas.microsoft.com/office/drawing/2010/main" val="0"/>
              </a:ext>
            </a:extLst>
          </a:blip>
          <a:srcRect l="22409" t="16374" b="27486"/>
          <a:stretch>
            <a:fillRect/>
          </a:stretch>
        </p:blipFill>
        <p:spPr bwMode="auto">
          <a:xfrm rot="393398">
            <a:off x="2667000" y="609600"/>
            <a:ext cx="26638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758880B1-B8AD-4982-8F09-EA0D265F01DF}" type="slidenum">
              <a:rPr lang="zh-CN" altLang="en-US"/>
              <a:pPr/>
              <a:t>‹#›</a:t>
            </a:fld>
            <a:endParaRPr lang="en-US"/>
          </a:p>
        </p:txBody>
      </p:sp>
    </p:spTree>
    <p:extLst>
      <p:ext uri="{BB962C8B-B14F-4D97-AF65-F5344CB8AC3E}">
        <p14:creationId xmlns:p14="http://schemas.microsoft.com/office/powerpoint/2010/main" val="42220331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25438"/>
            <a:ext cx="2057400" cy="5800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1AB715E0-B2F7-4827-97B9-B4F7929657F7}" type="slidenum">
              <a:rPr lang="zh-CN" altLang="en-US"/>
              <a:pPr/>
              <a:t>‹#›</a:t>
            </a:fld>
            <a:endParaRPr lang="en-US"/>
          </a:p>
        </p:txBody>
      </p:sp>
    </p:spTree>
    <p:extLst>
      <p:ext uri="{BB962C8B-B14F-4D97-AF65-F5344CB8AC3E}">
        <p14:creationId xmlns:p14="http://schemas.microsoft.com/office/powerpoint/2010/main" val="11329338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C84FA46D-F602-45A6-BC08-628EC7EC70C0}" type="slidenum">
              <a:rPr lang="zh-CN" altLang="en-US"/>
              <a:pPr/>
              <a:t>‹#›</a:t>
            </a:fld>
            <a:endParaRPr lang="en-US"/>
          </a:p>
        </p:txBody>
      </p:sp>
    </p:spTree>
    <p:extLst>
      <p:ext uri="{BB962C8B-B14F-4D97-AF65-F5344CB8AC3E}">
        <p14:creationId xmlns:p14="http://schemas.microsoft.com/office/powerpoint/2010/main" val="7453676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938588"/>
            <a:ext cx="82296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21E77A0B-CE75-46D4-883E-45ED625D9E31}" type="slidenum">
              <a:rPr lang="zh-CN" altLang="en-US"/>
              <a:pPr/>
              <a:t>‹#›</a:t>
            </a:fld>
            <a:endParaRPr lang="en-US"/>
          </a:p>
        </p:txBody>
      </p:sp>
    </p:spTree>
    <p:extLst>
      <p:ext uri="{BB962C8B-B14F-4D97-AF65-F5344CB8AC3E}">
        <p14:creationId xmlns:p14="http://schemas.microsoft.com/office/powerpoint/2010/main" val="23774972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525963"/>
          </a:xfrm>
        </p:spPr>
        <p:txBody>
          <a:bodyPr/>
          <a:lstStyle/>
          <a:p>
            <a:endParaRPr lang="zh-CN" altLang="en-US"/>
          </a:p>
        </p:txBody>
      </p:sp>
      <p:sp>
        <p:nvSpPr>
          <p:cNvPr id="4" name="日期占位符 3"/>
          <p:cNvSpPr>
            <a:spLocks noGrp="1"/>
          </p:cNvSpPr>
          <p:nvPr>
            <p:ph type="dt" sz="half" idx="10"/>
          </p:nvPr>
        </p:nvSpPr>
        <p:spPr>
          <a:xfrm>
            <a:off x="457200" y="6245225"/>
            <a:ext cx="2133600" cy="476250"/>
          </a:xfrm>
        </p:spPr>
        <p:txBody>
          <a:bodyPr/>
          <a:lstStyle>
            <a:lvl1pPr>
              <a:defRPr/>
            </a:lvl1pPr>
          </a:lstStyle>
          <a:p>
            <a:endParaRPr lang="en-US"/>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fld id="{FB386ED0-EE2E-4E20-8E6A-2D50E2739124}" type="slidenum">
              <a:rPr lang="zh-CN" altLang="en-US"/>
              <a:pPr/>
              <a:t>‹#›</a:t>
            </a:fld>
            <a:endParaRPr lang="en-US"/>
          </a:p>
        </p:txBody>
      </p:sp>
    </p:spTree>
    <p:extLst>
      <p:ext uri="{BB962C8B-B14F-4D97-AF65-F5344CB8AC3E}">
        <p14:creationId xmlns:p14="http://schemas.microsoft.com/office/powerpoint/2010/main" val="6970583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4647470-B98E-48DA-9C17-5D45B2D42CD7}"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F1DEE819-BC33-43F8-BD76-79D942F3722B}"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130126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03EFA85-2AA2-4BFC-B46E-2398D009F8BD}"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FE5D37B-6828-4374-B536-9E48C83C62A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9252613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76110181-E52A-425F-A74B-2F7598D0B274}"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11E0BD62-37D5-4587-A386-82C8BA8803E5}"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585028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DB5D28D0-15BB-4630-96B6-9B603D997400}"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222E6B7F-AA62-48BA-AA1F-94E6E42F3F6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0480759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rtlCol="0"/>
          <a:lstStyle>
            <a:lvl1pPr>
              <a:defRPr>
                <a:solidFill>
                  <a:schemeClr val="tx1">
                    <a:tint val="75000"/>
                  </a:schemeClr>
                </a:solidFill>
              </a:defRPr>
            </a:lvl1pPr>
          </a:lstStyle>
          <a:p>
            <a:pPr>
              <a:defRPr/>
            </a:pPr>
            <a:fld id="{DDB24142-0FDA-4705-8138-3F5A251D665E}"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rtlCol="0"/>
          <a:lstStyle>
            <a:lvl1pPr>
              <a:defRPr>
                <a:solidFill>
                  <a:schemeClr val="tx1">
                    <a:tint val="75000"/>
                  </a:schemeClr>
                </a:solidFill>
              </a:defRPr>
            </a:lvl1pPr>
          </a:lstStyle>
          <a:p>
            <a:pPr>
              <a:defRPr/>
            </a:pPr>
            <a:fld id="{ED5D77BD-A277-41F7-ADA7-CF4FC31E4917}"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375339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B369F19-9EBC-4ED8-B33D-7DB6CF7998EE}" type="slidenum">
              <a:rPr lang="zh-CN" altLang="en-US"/>
              <a:pPr/>
              <a:t>‹#›</a:t>
            </a:fld>
            <a:endParaRPr lang="en-US"/>
          </a:p>
        </p:txBody>
      </p:sp>
    </p:spTree>
    <p:extLst>
      <p:ext uri="{BB962C8B-B14F-4D97-AF65-F5344CB8AC3E}">
        <p14:creationId xmlns:p14="http://schemas.microsoft.com/office/powerpoint/2010/main" val="104743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rtlCol="0"/>
          <a:lstStyle>
            <a:lvl1pPr>
              <a:defRPr>
                <a:solidFill>
                  <a:schemeClr val="tx1">
                    <a:tint val="75000"/>
                  </a:schemeClr>
                </a:solidFill>
              </a:defRPr>
            </a:lvl1pPr>
          </a:lstStyle>
          <a:p>
            <a:pPr>
              <a:defRPr/>
            </a:pPr>
            <a:fld id="{F5278F58-9878-4304-8BCB-EA6A8FECDDB3}"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rtlCol="0"/>
          <a:lstStyle>
            <a:lvl1pPr>
              <a:defRPr>
                <a:solidFill>
                  <a:schemeClr val="tx1">
                    <a:tint val="75000"/>
                  </a:schemeClr>
                </a:solidFill>
              </a:defRPr>
            </a:lvl1pPr>
          </a:lstStyle>
          <a:p>
            <a:pPr>
              <a:defRPr/>
            </a:pPr>
            <a:fld id="{EF7F1052-6709-49EE-966F-1222A108DA1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0496387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schemeClr val="tx1">
                    <a:tint val="75000"/>
                  </a:schemeClr>
                </a:solidFill>
              </a:defRPr>
            </a:lvl1pPr>
          </a:lstStyle>
          <a:p>
            <a:pPr>
              <a:defRPr/>
            </a:pPr>
            <a:fld id="{B5228070-9A98-436D-92EC-80F2A94038ED}"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rtlCol="0"/>
          <a:lstStyle>
            <a:lvl1pPr>
              <a:defRPr>
                <a:solidFill>
                  <a:schemeClr val="tx1">
                    <a:tint val="75000"/>
                  </a:schemeClr>
                </a:solidFill>
              </a:defRPr>
            </a:lvl1pPr>
          </a:lstStyle>
          <a:p>
            <a:pPr>
              <a:defRPr/>
            </a:pPr>
            <a:fld id="{5B8D4FC0-8B17-4EDA-BCC5-ADFF6424E15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9506581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3CF820AE-05CD-4129-9F7E-9ADFDCE555B3}"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C9B0944-035C-432E-999E-E60D2AFFEAF3}"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6752955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A95207AF-8261-4B9B-A7E4-B2C4C4C6F9E3}"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54AC2D5-6714-4644-931E-8DE7A2AD4126}"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8460247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1FFD24F8-E6E1-489D-AEB1-91713C53BC60}"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52FDFF3D-12F1-4B16-B359-9C78505D0D22}"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6915507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3E41400C-D6A7-46ED-90A5-18273B93B3D3}" type="datetimeFigureOut">
              <a:rPr lang="zh-CN" altLang="en-US">
                <a:solidFill>
                  <a:prstClr val="black">
                    <a:tint val="75000"/>
                  </a:prstClr>
                </a:solidFill>
              </a:rPr>
              <a:pPr>
                <a:defRPr/>
              </a:pPr>
              <a:t>2019/2/15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A3A5A04-3C73-48EB-94D3-2E370F1EE349}"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103745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00D1A16D-C9A0-4E48-BFB8-3F26BF235EBD}" type="slidenum">
              <a:rPr lang="zh-CN" altLang="en-US"/>
              <a:pPr/>
              <a:t>‹#›</a:t>
            </a:fld>
            <a:endParaRPr lang="en-US"/>
          </a:p>
        </p:txBody>
      </p:sp>
    </p:spTree>
    <p:extLst>
      <p:ext uri="{BB962C8B-B14F-4D97-AF65-F5344CB8AC3E}">
        <p14:creationId xmlns:p14="http://schemas.microsoft.com/office/powerpoint/2010/main" val="35957299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046C223-FFD2-4CD3-8C2E-E4EED158E2C4}" type="slidenum">
              <a:rPr lang="zh-CN" altLang="en-US"/>
              <a:pPr/>
              <a:t>‹#›</a:t>
            </a:fld>
            <a:endParaRPr lang="en-US"/>
          </a:p>
        </p:txBody>
      </p:sp>
    </p:spTree>
    <p:extLst>
      <p:ext uri="{BB962C8B-B14F-4D97-AF65-F5344CB8AC3E}">
        <p14:creationId xmlns:p14="http://schemas.microsoft.com/office/powerpoint/2010/main" val="353948420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380FBCFA-ABC3-4BE0-BBD7-EC8DC594FBE1}" type="slidenum">
              <a:rPr lang="zh-CN" altLang="en-US"/>
              <a:pPr/>
              <a:t>‹#›</a:t>
            </a:fld>
            <a:endParaRPr lang="en-US"/>
          </a:p>
        </p:txBody>
      </p:sp>
    </p:spTree>
    <p:extLst>
      <p:ext uri="{BB962C8B-B14F-4D97-AF65-F5344CB8AC3E}">
        <p14:creationId xmlns:p14="http://schemas.microsoft.com/office/powerpoint/2010/main" val="31463209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BEAC439F-944B-4511-A3C3-3A0DAAF5BFCE}" type="slidenum">
              <a:rPr lang="zh-CN" altLang="en-US"/>
              <a:pPr/>
              <a:t>‹#›</a:t>
            </a:fld>
            <a:endParaRPr lang="en-US"/>
          </a:p>
        </p:txBody>
      </p:sp>
    </p:spTree>
    <p:extLst>
      <p:ext uri="{BB962C8B-B14F-4D97-AF65-F5344CB8AC3E}">
        <p14:creationId xmlns:p14="http://schemas.microsoft.com/office/powerpoint/2010/main" val="27583009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9E241A04-ED9A-41ED-8A09-487477639CF0}" type="slidenum">
              <a:rPr lang="zh-CN" altLang="en-US"/>
              <a:pPr/>
              <a:t>‹#›</a:t>
            </a:fld>
            <a:endParaRPr lang="en-US"/>
          </a:p>
        </p:txBody>
      </p:sp>
    </p:spTree>
    <p:extLst>
      <p:ext uri="{BB962C8B-B14F-4D97-AF65-F5344CB8AC3E}">
        <p14:creationId xmlns:p14="http://schemas.microsoft.com/office/powerpoint/2010/main" val="38025923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847EAD5-093A-4CFC-BA1C-2A0545307FEB}" type="slidenum">
              <a:rPr lang="zh-CN" altLang="en-US"/>
              <a:pPr/>
              <a:t>‹#›</a:t>
            </a:fld>
            <a:endParaRPr lang="en-US"/>
          </a:p>
        </p:txBody>
      </p:sp>
    </p:spTree>
    <p:extLst>
      <p:ext uri="{BB962C8B-B14F-4D97-AF65-F5344CB8AC3E}">
        <p14:creationId xmlns:p14="http://schemas.microsoft.com/office/powerpoint/2010/main" val="410352681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4D9D27B4-4E5D-46F9-A2EE-9FD71E003DC2}" type="slidenum">
              <a:rPr lang="zh-CN" altLang="en-US"/>
              <a:pPr/>
              <a:t>‹#›</a:t>
            </a:fld>
            <a:endParaRPr lang="en-US"/>
          </a:p>
        </p:txBody>
      </p:sp>
    </p:spTree>
    <p:extLst>
      <p:ext uri="{BB962C8B-B14F-4D97-AF65-F5344CB8AC3E}">
        <p14:creationId xmlns:p14="http://schemas.microsoft.com/office/powerpoint/2010/main" val="70614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a:off x="-7938" y="-7938"/>
            <a:ext cx="9155113" cy="6870701"/>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7" name="Freeform 3"/>
          <p:cNvSpPr>
            <a:spLocks/>
          </p:cNvSpPr>
          <p:nvPr/>
        </p:nvSpPr>
        <p:spPr bwMode="auto">
          <a:xfrm>
            <a:off x="-3175" y="5500688"/>
            <a:ext cx="1439863"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8" name="Line 4"/>
          <p:cNvSpPr>
            <a:spLocks noChangeShapeType="1"/>
          </p:cNvSpPr>
          <p:nvPr/>
        </p:nvSpPr>
        <p:spPr bwMode="auto">
          <a:xfrm>
            <a:off x="527050" y="0"/>
            <a:ext cx="0" cy="59102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29" name="Line 5"/>
          <p:cNvSpPr>
            <a:spLocks noChangeShapeType="1"/>
          </p:cNvSpPr>
          <p:nvPr/>
        </p:nvSpPr>
        <p:spPr bwMode="auto">
          <a:xfrm>
            <a:off x="1677988" y="0"/>
            <a:ext cx="0" cy="68326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0" name="Line 6"/>
          <p:cNvSpPr>
            <a:spLocks noChangeShapeType="1"/>
          </p:cNvSpPr>
          <p:nvPr/>
        </p:nvSpPr>
        <p:spPr bwMode="auto">
          <a:xfrm>
            <a:off x="2830513" y="0"/>
            <a:ext cx="0" cy="68611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1" name="Line 7"/>
          <p:cNvSpPr>
            <a:spLocks noChangeShapeType="1"/>
          </p:cNvSpPr>
          <p:nvPr/>
        </p:nvSpPr>
        <p:spPr bwMode="auto">
          <a:xfrm>
            <a:off x="3983038" y="0"/>
            <a:ext cx="0" cy="68754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2" name="Line 8"/>
          <p:cNvSpPr>
            <a:spLocks noChangeShapeType="1"/>
          </p:cNvSpPr>
          <p:nvPr/>
        </p:nvSpPr>
        <p:spPr bwMode="auto">
          <a:xfrm>
            <a:off x="5133975" y="388938"/>
            <a:ext cx="0" cy="6486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3" name="Line 9"/>
          <p:cNvSpPr>
            <a:spLocks noChangeShapeType="1"/>
          </p:cNvSpPr>
          <p:nvPr/>
        </p:nvSpPr>
        <p:spPr bwMode="auto">
          <a:xfrm>
            <a:off x="6286500" y="619125"/>
            <a:ext cx="0" cy="6256338"/>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4" name="Line 10"/>
          <p:cNvSpPr>
            <a:spLocks noChangeShapeType="1"/>
          </p:cNvSpPr>
          <p:nvPr/>
        </p:nvSpPr>
        <p:spPr bwMode="auto">
          <a:xfrm>
            <a:off x="7439025" y="773113"/>
            <a:ext cx="0" cy="6102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5" name="Line 11"/>
          <p:cNvSpPr>
            <a:spLocks noChangeShapeType="1"/>
          </p:cNvSpPr>
          <p:nvPr/>
        </p:nvSpPr>
        <p:spPr bwMode="auto">
          <a:xfrm>
            <a:off x="8591550" y="900113"/>
            <a:ext cx="0" cy="5975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6" name="Line 12"/>
          <p:cNvSpPr>
            <a:spLocks noChangeShapeType="1"/>
          </p:cNvSpPr>
          <p:nvPr/>
        </p:nvSpPr>
        <p:spPr bwMode="auto">
          <a:xfrm rot="5400000">
            <a:off x="2595563" y="-2176463"/>
            <a:ext cx="0" cy="51911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7" name="Line 13"/>
          <p:cNvSpPr>
            <a:spLocks noChangeShapeType="1"/>
          </p:cNvSpPr>
          <p:nvPr/>
        </p:nvSpPr>
        <p:spPr bwMode="auto">
          <a:xfrm rot="5400000">
            <a:off x="4578350" y="-303688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8" name="Line 14"/>
          <p:cNvSpPr>
            <a:spLocks noChangeShapeType="1"/>
          </p:cNvSpPr>
          <p:nvPr/>
        </p:nvSpPr>
        <p:spPr bwMode="auto">
          <a:xfrm rot="5400000">
            <a:off x="4578350" y="-191293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9" name="Line 15"/>
          <p:cNvSpPr>
            <a:spLocks noChangeShapeType="1"/>
          </p:cNvSpPr>
          <p:nvPr/>
        </p:nvSpPr>
        <p:spPr bwMode="auto">
          <a:xfrm rot="5400000">
            <a:off x="4579938" y="-788988"/>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0" name="Line 16"/>
          <p:cNvSpPr>
            <a:spLocks noChangeShapeType="1"/>
          </p:cNvSpPr>
          <p:nvPr/>
        </p:nvSpPr>
        <p:spPr bwMode="auto">
          <a:xfrm rot="5400000">
            <a:off x="4579938" y="334962"/>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1" name="Line 17"/>
          <p:cNvSpPr>
            <a:spLocks noChangeShapeType="1"/>
          </p:cNvSpPr>
          <p:nvPr/>
        </p:nvSpPr>
        <p:spPr bwMode="auto">
          <a:xfrm rot="5400000">
            <a:off x="4905376" y="1824037"/>
            <a:ext cx="0" cy="84232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2" name="Rectangle 18"/>
          <p:cNvSpPr>
            <a:spLocks noChangeArrowheads="1"/>
          </p:cNvSpPr>
          <p:nvPr/>
        </p:nvSpPr>
        <p:spPr bwMode="auto">
          <a:xfrm>
            <a:off x="4005263" y="2692400"/>
            <a:ext cx="1128712" cy="1079500"/>
          </a:xfrm>
          <a:prstGeom prst="rect">
            <a:avLst/>
          </a:prstGeom>
          <a:solidFill>
            <a:srgbClr val="FFFFFF">
              <a:alpha val="25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3" name="Rectangle 19"/>
          <p:cNvSpPr>
            <a:spLocks noChangeArrowheads="1"/>
          </p:cNvSpPr>
          <p:nvPr/>
        </p:nvSpPr>
        <p:spPr bwMode="auto">
          <a:xfrm>
            <a:off x="7459663" y="4937125"/>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4" name="Rectangle 20"/>
          <p:cNvSpPr>
            <a:spLocks noChangeArrowheads="1"/>
          </p:cNvSpPr>
          <p:nvPr/>
        </p:nvSpPr>
        <p:spPr bwMode="auto">
          <a:xfrm>
            <a:off x="549275" y="3808413"/>
            <a:ext cx="1128713" cy="1079500"/>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5" name="Rectangle 21"/>
          <p:cNvSpPr>
            <a:spLocks noChangeArrowheads="1"/>
          </p:cNvSpPr>
          <p:nvPr/>
        </p:nvSpPr>
        <p:spPr bwMode="auto">
          <a:xfrm>
            <a:off x="6307138" y="6064250"/>
            <a:ext cx="1128712" cy="796925"/>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6" name="Rectangle 22"/>
          <p:cNvSpPr>
            <a:spLocks noChangeArrowheads="1"/>
          </p:cNvSpPr>
          <p:nvPr/>
        </p:nvSpPr>
        <p:spPr bwMode="auto">
          <a:xfrm>
            <a:off x="2846388" y="0"/>
            <a:ext cx="1128712" cy="404813"/>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7" name="Rectangle 23"/>
          <p:cNvSpPr>
            <a:spLocks noChangeArrowheads="1"/>
          </p:cNvSpPr>
          <p:nvPr/>
        </p:nvSpPr>
        <p:spPr bwMode="auto">
          <a:xfrm>
            <a:off x="2852738" y="493871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8" name="Rectangle 24"/>
          <p:cNvSpPr>
            <a:spLocks noChangeArrowheads="1"/>
          </p:cNvSpPr>
          <p:nvPr/>
        </p:nvSpPr>
        <p:spPr bwMode="auto">
          <a:xfrm>
            <a:off x="6300788" y="156686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9" name="Rectangle 2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50" name="Rectangle 2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p>
        </p:txBody>
      </p:sp>
      <p:sp>
        <p:nvSpPr>
          <p:cNvPr id="1051" name="Rectangle 2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p>
        </p:txBody>
      </p:sp>
      <p:sp>
        <p:nvSpPr>
          <p:cNvPr id="1052" name="Rectangle 2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2BC5698D-E368-408B-932E-8121033A991A}" type="slidenum">
              <a:rPr lang="zh-CN" altLang="en-US"/>
              <a:pPr/>
              <a:t>‹#›</a:t>
            </a:fld>
            <a:endParaRPr lang="en-US"/>
          </a:p>
        </p:txBody>
      </p:sp>
      <p:sp>
        <p:nvSpPr>
          <p:cNvPr id="1053" name="Freeform 29"/>
          <p:cNvSpPr>
            <a:spLocks/>
          </p:cNvSpPr>
          <p:nvPr/>
        </p:nvSpPr>
        <p:spPr bwMode="auto">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54" name="Rectangle 30"/>
          <p:cNvSpPr>
            <a:spLocks noGrp="1" noChangeArrowheads="1"/>
          </p:cNvSpPr>
          <p:nvPr>
            <p:ph type="title"/>
          </p:nvPr>
        </p:nvSpPr>
        <p:spPr bwMode="auto">
          <a:xfrm>
            <a:off x="457200" y="325438"/>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pic>
        <p:nvPicPr>
          <p:cNvPr id="1055" name="Picture 31" descr="water"/>
          <p:cNvPicPr>
            <a:picLocks noChangeAspect="1" noChangeArrowheads="1"/>
          </p:cNvPicPr>
          <p:nvPr/>
        </p:nvPicPr>
        <p:blipFill>
          <a:blip r:embed="rId16">
            <a:extLst>
              <a:ext uri="{28A0092B-C50C-407E-A947-70E740481C1C}">
                <a14:useLocalDpi xmlns:a14="http://schemas.microsoft.com/office/drawing/2010/main" val="0"/>
              </a:ext>
            </a:extLst>
          </a:blip>
          <a:srcRect l="22409" t="16374" b="27486"/>
          <a:stretch>
            <a:fillRect/>
          </a:stretch>
        </p:blipFill>
        <p:spPr bwMode="auto">
          <a:xfrm rot="786797">
            <a:off x="6629400" y="-379413"/>
            <a:ext cx="2417763" cy="199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pic>
        <p:nvPicPr>
          <p:cNvPr id="1056" name="Picture 32" descr="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20740733" flipH="1">
            <a:off x="49213" y="5726113"/>
            <a:ext cx="12239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rtl="0" fontAlgn="base">
        <a:spcBef>
          <a:spcPct val="0"/>
        </a:spcBef>
        <a:spcAft>
          <a:spcPct val="0"/>
        </a:spcAft>
        <a:defRPr sz="4400" b="1" kern="1200">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panose="020B0604020202020204" pitchFamily="34" charset="0"/>
        </a:defRPr>
      </a:lvl2pPr>
      <a:lvl3pPr algn="l" rtl="0" fontAlgn="base">
        <a:spcBef>
          <a:spcPct val="0"/>
        </a:spcBef>
        <a:spcAft>
          <a:spcPct val="0"/>
        </a:spcAft>
        <a:defRPr sz="4400" b="1">
          <a:solidFill>
            <a:schemeClr val="tx2"/>
          </a:solidFill>
          <a:latin typeface="Arial" panose="020B0604020202020204" pitchFamily="34" charset="0"/>
        </a:defRPr>
      </a:lvl3pPr>
      <a:lvl4pPr algn="l" rtl="0" fontAlgn="base">
        <a:spcBef>
          <a:spcPct val="0"/>
        </a:spcBef>
        <a:spcAft>
          <a:spcPct val="0"/>
        </a:spcAft>
        <a:defRPr sz="4400" b="1">
          <a:solidFill>
            <a:schemeClr val="tx2"/>
          </a:solidFill>
          <a:latin typeface="Arial" panose="020B0604020202020204" pitchFamily="34" charset="0"/>
        </a:defRPr>
      </a:lvl4pPr>
      <a:lvl5pPr algn="l" rtl="0" fontAlgn="base">
        <a:spcBef>
          <a:spcPct val="0"/>
        </a:spcBef>
        <a:spcAft>
          <a:spcPct val="0"/>
        </a:spcAft>
        <a:defRPr sz="4400" b="1">
          <a:solidFill>
            <a:schemeClr val="tx2"/>
          </a:solidFill>
          <a:latin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Date Placeholder 3"/>
          <p:cNvSpPr>
            <a:spLocks noGrp="1"/>
          </p:cNvSpPr>
          <p:nvPr>
            <p:ph type="dt" sz="half" idx="2"/>
          </p:nvPr>
        </p:nvSpPr>
        <p:spPr>
          <a:xfrm>
            <a:off x="628650" y="6356351"/>
            <a:ext cx="20574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pPr eaLnBrk="0" hangingPunct="0">
              <a:buFontTx/>
              <a:buNone/>
            </a:pPr>
            <a:endParaRPr lang="en-US" altLang="zh-CN" smtClean="0"/>
          </a:p>
        </p:txBody>
      </p:sp>
      <p:sp>
        <p:nvSpPr>
          <p:cNvPr id="5" name="Footer Placeholder 4"/>
          <p:cNvSpPr>
            <a:spLocks noGrp="1"/>
          </p:cNvSpPr>
          <p:nvPr>
            <p:ph type="ftr" sz="quarter" idx="3"/>
          </p:nvPr>
        </p:nvSpPr>
        <p:spPr>
          <a:xfrm>
            <a:off x="3028950" y="6356351"/>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pPr eaLnBrk="0" hangingPunct="0">
              <a:buFontTx/>
              <a:buNone/>
            </a:pPr>
            <a:endParaRPr lang="en-US" altLang="zh-CN" smtClean="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eaLnBrk="0" hangingPunct="0">
              <a:buFontTx/>
              <a:buNone/>
            </a:pPr>
            <a:fld id="{051DAF38-F529-45A9-B550-C61ECA1CA526}" type="slidenum">
              <a:rPr lang="zh-CN" altLang="en-US" smtClean="0"/>
              <a:pPr eaLnBrk="0" hangingPunct="0">
                <a:buFontTx/>
                <a:buNone/>
              </a:pPr>
              <a:t>‹#›</a:t>
            </a:fld>
            <a:endParaRPr lang="en-US" altLang="zh-CN" smtClean="0"/>
          </a:p>
        </p:txBody>
      </p:sp>
    </p:spTree>
    <p:extLst>
      <p:ext uri="{BB962C8B-B14F-4D97-AF65-F5344CB8AC3E}">
        <p14:creationId xmlns:p14="http://schemas.microsoft.com/office/powerpoint/2010/main" val="6504892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rtl="0" fontAlgn="base">
        <a:lnSpc>
          <a:spcPct val="90000"/>
        </a:lnSpc>
        <a:spcBef>
          <a:spcPct val="0"/>
        </a:spcBef>
        <a:spcAft>
          <a:spcPct val="0"/>
        </a:spcAft>
        <a:defRPr sz="3300" kern="1200">
          <a:solidFill>
            <a:schemeClr val="tx1"/>
          </a:solidFill>
          <a:latin typeface="+mj-lt"/>
          <a:ea typeface="+mj-ea"/>
          <a:cs typeface="+mj-cs"/>
        </a:defRPr>
      </a:lvl1pPr>
      <a:lvl2pPr algn="l" rtl="0" fontAlgn="base">
        <a:lnSpc>
          <a:spcPct val="90000"/>
        </a:lnSpc>
        <a:spcBef>
          <a:spcPct val="0"/>
        </a:spcBef>
        <a:spcAft>
          <a:spcPct val="0"/>
        </a:spcAft>
        <a:defRPr sz="3300">
          <a:solidFill>
            <a:schemeClr val="tx1"/>
          </a:solidFill>
          <a:latin typeface="Calibri Light" panose="020F0302020204030204" pitchFamily="34" charset="0"/>
        </a:defRPr>
      </a:lvl2pPr>
      <a:lvl3pPr algn="l" rtl="0" fontAlgn="base">
        <a:lnSpc>
          <a:spcPct val="90000"/>
        </a:lnSpc>
        <a:spcBef>
          <a:spcPct val="0"/>
        </a:spcBef>
        <a:spcAft>
          <a:spcPct val="0"/>
        </a:spcAft>
        <a:defRPr sz="3300">
          <a:solidFill>
            <a:schemeClr val="tx1"/>
          </a:solidFill>
          <a:latin typeface="Calibri Light" panose="020F0302020204030204" pitchFamily="34" charset="0"/>
        </a:defRPr>
      </a:lvl3pPr>
      <a:lvl4pPr algn="l" rtl="0" fontAlgn="base">
        <a:lnSpc>
          <a:spcPct val="90000"/>
        </a:lnSpc>
        <a:spcBef>
          <a:spcPct val="0"/>
        </a:spcBef>
        <a:spcAft>
          <a:spcPct val="0"/>
        </a:spcAft>
        <a:defRPr sz="3300">
          <a:solidFill>
            <a:schemeClr val="tx1"/>
          </a:solidFill>
          <a:latin typeface="Calibri Light" panose="020F0302020204030204" pitchFamily="34" charset="0"/>
        </a:defRPr>
      </a:lvl4pPr>
      <a:lvl5pPr algn="l" rtl="0" fontAlgn="base">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fontAlgn="base">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组合 5"/>
          <p:cNvGrpSpPr>
            <a:grpSpLocks/>
          </p:cNvGrpSpPr>
          <p:nvPr/>
        </p:nvGrpSpPr>
        <p:grpSpPr bwMode="auto">
          <a:xfrm>
            <a:off x="850106" y="4477941"/>
            <a:ext cx="7443788" cy="1264444"/>
            <a:chOff x="-521126" y="5188515"/>
            <a:chExt cx="13234253" cy="2247231"/>
          </a:xfrm>
        </p:grpSpPr>
        <p:sp>
          <p:nvSpPr>
            <p:cNvPr id="52" name="直角三角形 51"/>
            <p:cNvSpPr/>
            <p:nvPr/>
          </p:nvSpPr>
          <p:spPr>
            <a:xfrm rot="17414761">
              <a:off x="5520392" y="4652803"/>
              <a:ext cx="886619" cy="1958042"/>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nvGrpSpPr>
            <p:cNvPr id="28695" name="组合 4"/>
            <p:cNvGrpSpPr>
              <a:grpSpLocks/>
            </p:cNvGrpSpPr>
            <p:nvPr/>
          </p:nvGrpSpPr>
          <p:grpSpPr bwMode="auto">
            <a:xfrm>
              <a:off x="-521126" y="5329852"/>
              <a:ext cx="13234253" cy="2105894"/>
              <a:chOff x="-521126" y="5215054"/>
              <a:chExt cx="13234253" cy="2105894"/>
            </a:xfrm>
          </p:grpSpPr>
          <p:sp>
            <p:nvSpPr>
              <p:cNvPr id="3" name="直角三角形 2"/>
              <p:cNvSpPr/>
              <p:nvPr/>
            </p:nvSpPr>
            <p:spPr>
              <a:xfrm rot="16607411">
                <a:off x="104519" y="5586500"/>
                <a:ext cx="708871" cy="1960160"/>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1" name="直角三角形 20"/>
              <p:cNvSpPr/>
              <p:nvPr/>
            </p:nvSpPr>
            <p:spPr>
              <a:xfrm rot="6295915">
                <a:off x="1209521" y="5800221"/>
                <a:ext cx="886620" cy="1960160"/>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2" name="直角三角形 21"/>
              <p:cNvSpPr/>
              <p:nvPr/>
            </p:nvSpPr>
            <p:spPr>
              <a:xfrm rot="6993227">
                <a:off x="2170500" y="617275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3" name="直角三角形 22"/>
              <p:cNvSpPr/>
              <p:nvPr/>
            </p:nvSpPr>
            <p:spPr>
              <a:xfrm rot="5816697">
                <a:off x="2761089" y="6109269"/>
                <a:ext cx="615767" cy="1367455"/>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5" name="直角三角形 24"/>
              <p:cNvSpPr/>
              <p:nvPr/>
            </p:nvSpPr>
            <p:spPr>
              <a:xfrm rot="196375">
                <a:off x="3124009" y="5215491"/>
                <a:ext cx="925044"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6" name="直角三角形 25"/>
              <p:cNvSpPr/>
              <p:nvPr/>
            </p:nvSpPr>
            <p:spPr>
              <a:xfrm rot="3862274">
                <a:off x="4368802"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7" name="直角三角形 26"/>
              <p:cNvSpPr/>
              <p:nvPr/>
            </p:nvSpPr>
            <p:spPr>
              <a:xfrm rot="3862274">
                <a:off x="5805053" y="5688105"/>
                <a:ext cx="622115"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8" name="直角三角形 27"/>
              <p:cNvSpPr/>
              <p:nvPr/>
            </p:nvSpPr>
            <p:spPr>
              <a:xfrm rot="18517945">
                <a:off x="3446982" y="5245819"/>
                <a:ext cx="886620" cy="1960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9" name="直角三角形 28"/>
              <p:cNvSpPr/>
              <p:nvPr/>
            </p:nvSpPr>
            <p:spPr>
              <a:xfrm rot="6993227">
                <a:off x="4857783" y="6173809"/>
                <a:ext cx="613651" cy="136745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2" name="直角三角形 31"/>
              <p:cNvSpPr/>
              <p:nvPr/>
            </p:nvSpPr>
            <p:spPr>
              <a:xfrm rot="3862274">
                <a:off x="7056083"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3" name="直角三角形 32"/>
              <p:cNvSpPr/>
              <p:nvPr/>
            </p:nvSpPr>
            <p:spPr>
              <a:xfrm rot="3862274">
                <a:off x="8492334"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4" name="直角三角形 33"/>
              <p:cNvSpPr/>
              <p:nvPr/>
            </p:nvSpPr>
            <p:spPr>
              <a:xfrm rot="6915801">
                <a:off x="5535150" y="5915612"/>
                <a:ext cx="560750" cy="1581253"/>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5" name="直角三角形 34"/>
              <p:cNvSpPr/>
              <p:nvPr/>
            </p:nvSpPr>
            <p:spPr>
              <a:xfrm rot="6993227">
                <a:off x="7055058" y="6230942"/>
                <a:ext cx="810443" cy="1369571"/>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7" name="直角三角形 36"/>
              <p:cNvSpPr/>
              <p:nvPr/>
            </p:nvSpPr>
            <p:spPr>
              <a:xfrm rot="196375">
                <a:off x="7757692" y="5215491"/>
                <a:ext cx="925042"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8" name="直角三角形 37"/>
              <p:cNvSpPr/>
              <p:nvPr/>
            </p:nvSpPr>
            <p:spPr>
              <a:xfrm rot="3862274">
                <a:off x="9003542"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0" name="直角三角形 39"/>
              <p:cNvSpPr/>
              <p:nvPr/>
            </p:nvSpPr>
            <p:spPr>
              <a:xfrm rot="17414761">
                <a:off x="7346134" y="5245819"/>
                <a:ext cx="886620" cy="1960160"/>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1" name="直角三角形 40"/>
              <p:cNvSpPr/>
              <p:nvPr/>
            </p:nvSpPr>
            <p:spPr>
              <a:xfrm rot="6993227">
                <a:off x="8757991" y="6172751"/>
                <a:ext cx="613651" cy="1369571"/>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3" name="等腰三角形 42"/>
              <p:cNvSpPr/>
              <p:nvPr/>
            </p:nvSpPr>
            <p:spPr>
              <a:xfrm rot="8075762">
                <a:off x="10123326" y="6170653"/>
                <a:ext cx="598839" cy="1270082"/>
              </a:xfrm>
              <a:prstGeom prs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7" name="直角三角形 46"/>
              <p:cNvSpPr/>
              <p:nvPr/>
            </p:nvSpPr>
            <p:spPr>
              <a:xfrm rot="6993227">
                <a:off x="8771753" y="5699815"/>
                <a:ext cx="615766"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8" name="等腰三角形 47"/>
              <p:cNvSpPr/>
              <p:nvPr/>
            </p:nvSpPr>
            <p:spPr>
              <a:xfrm rot="18825959">
                <a:off x="9141133" y="5586607"/>
                <a:ext cx="613651" cy="1369572"/>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3" name="直角三角形 52"/>
              <p:cNvSpPr/>
              <p:nvPr/>
            </p:nvSpPr>
            <p:spPr>
              <a:xfrm rot="6993227">
                <a:off x="7120645" y="5392990"/>
                <a:ext cx="615767"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4" name="直角三角形 53"/>
              <p:cNvSpPr/>
              <p:nvPr/>
            </p:nvSpPr>
            <p:spPr>
              <a:xfrm rot="19585717">
                <a:off x="7463455" y="5240884"/>
                <a:ext cx="615990" cy="1369076"/>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9" name="直角三角形 58"/>
              <p:cNvSpPr/>
              <p:nvPr/>
            </p:nvSpPr>
            <p:spPr>
              <a:xfrm rot="6993227">
                <a:off x="5001724" y="5392992"/>
                <a:ext cx="615767"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0" name="直角三角形 59"/>
              <p:cNvSpPr/>
              <p:nvPr/>
            </p:nvSpPr>
            <p:spPr>
              <a:xfrm rot="1963095">
                <a:off x="5636655" y="5283204"/>
                <a:ext cx="613873" cy="1369076"/>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2" name="直角三角形 61"/>
              <p:cNvSpPr/>
              <p:nvPr/>
            </p:nvSpPr>
            <p:spPr>
              <a:xfrm rot="3862274">
                <a:off x="7192617" y="5401457"/>
                <a:ext cx="622115" cy="1363221"/>
              </a:xfrm>
              <a:prstGeom prst="rtTriangle">
                <a:avLst/>
              </a:prstGeom>
              <a:solidFill>
                <a:srgbClr val="00FF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3" name="直角三角形 62"/>
              <p:cNvSpPr/>
              <p:nvPr/>
            </p:nvSpPr>
            <p:spPr>
              <a:xfrm rot="6520830">
                <a:off x="9411026" y="5820359"/>
                <a:ext cx="619998" cy="1767530"/>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5" name="直角三角形 64"/>
              <p:cNvSpPr/>
              <p:nvPr/>
            </p:nvSpPr>
            <p:spPr>
              <a:xfrm rot="6993227">
                <a:off x="2839410" y="5656438"/>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6" name="直角三角形 65"/>
              <p:cNvSpPr/>
              <p:nvPr/>
            </p:nvSpPr>
            <p:spPr>
              <a:xfrm rot="1963095">
                <a:off x="3557954" y="5255697"/>
                <a:ext cx="615989" cy="1369075"/>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7" name="等腰三角形 66"/>
              <p:cNvSpPr/>
              <p:nvPr/>
            </p:nvSpPr>
            <p:spPr>
              <a:xfrm rot="6417494">
                <a:off x="4067213" y="5423601"/>
                <a:ext cx="924707" cy="1765414"/>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8" name="直角三角形 67"/>
              <p:cNvSpPr/>
              <p:nvPr/>
            </p:nvSpPr>
            <p:spPr>
              <a:xfrm rot="5194327">
                <a:off x="4999587" y="5179244"/>
                <a:ext cx="490920" cy="1511397"/>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9" name="直角三角形 68"/>
              <p:cNvSpPr/>
              <p:nvPr/>
            </p:nvSpPr>
            <p:spPr>
              <a:xfrm rot="3862274">
                <a:off x="6618964" y="5242679"/>
                <a:ext cx="619999"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0" name="等腰三角形 69"/>
              <p:cNvSpPr/>
              <p:nvPr/>
            </p:nvSpPr>
            <p:spPr>
              <a:xfrm rot="17414761">
                <a:off x="6010403" y="5353736"/>
                <a:ext cx="730033" cy="1960160"/>
              </a:xfrm>
              <a:prstGeom prs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1" name="直角三角形 70"/>
              <p:cNvSpPr/>
              <p:nvPr/>
            </p:nvSpPr>
            <p:spPr>
              <a:xfrm rot="4711096">
                <a:off x="1577795" y="571357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2" name="直角三角形 71"/>
              <p:cNvSpPr/>
              <p:nvPr/>
            </p:nvSpPr>
            <p:spPr>
              <a:xfrm rot="6044113">
                <a:off x="2227654" y="5851112"/>
                <a:ext cx="613651" cy="1369572"/>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4" name="直角三角形 73"/>
              <p:cNvSpPr/>
              <p:nvPr/>
            </p:nvSpPr>
            <p:spPr>
              <a:xfrm rot="14806364">
                <a:off x="3385547" y="5186606"/>
                <a:ext cx="622115" cy="1767530"/>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5" name="等腰三角形 74"/>
              <p:cNvSpPr/>
              <p:nvPr/>
            </p:nvSpPr>
            <p:spPr>
              <a:xfrm rot="3862274">
                <a:off x="4963593" y="5539006"/>
                <a:ext cx="450715" cy="1323001"/>
              </a:xfrm>
              <a:prstGeom prs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6" name="直角三角形 75"/>
              <p:cNvSpPr/>
              <p:nvPr/>
            </p:nvSpPr>
            <p:spPr>
              <a:xfrm rot="17414761">
                <a:off x="11556372" y="5865957"/>
                <a:ext cx="433787" cy="1193877"/>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7" name="直角三角形 76"/>
              <p:cNvSpPr/>
              <p:nvPr/>
            </p:nvSpPr>
            <p:spPr>
              <a:xfrm rot="17749571">
                <a:off x="10652587" y="5516707"/>
                <a:ext cx="924707" cy="1765414"/>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8" name="等腰三角形 77"/>
              <p:cNvSpPr/>
              <p:nvPr/>
            </p:nvSpPr>
            <p:spPr>
              <a:xfrm rot="3862274">
                <a:off x="10218587" y="5984403"/>
                <a:ext cx="622115" cy="1479645"/>
              </a:xfrm>
              <a:prstGeom prst="triangle">
                <a:avLst/>
              </a:pr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9" name="直角三角形 78"/>
              <p:cNvSpPr/>
              <p:nvPr/>
            </p:nvSpPr>
            <p:spPr>
              <a:xfrm rot="7497355">
                <a:off x="11519362" y="6097559"/>
                <a:ext cx="619999" cy="1767530"/>
              </a:xfrm>
              <a:prstGeom prst="rtTriangle">
                <a:avLst/>
              </a:prstGeom>
              <a:solidFill>
                <a:srgbClr val="1E0A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0" name="等腰三角形 79"/>
              <p:cNvSpPr/>
              <p:nvPr/>
            </p:nvSpPr>
            <p:spPr>
              <a:xfrm rot="17414761">
                <a:off x="11266356" y="6225681"/>
                <a:ext cx="351262" cy="1200228"/>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grpSp>
      <p:sp>
        <p:nvSpPr>
          <p:cNvPr id="4" name="文本框 3"/>
          <p:cNvSpPr txBox="1"/>
          <p:nvPr/>
        </p:nvSpPr>
        <p:spPr>
          <a:xfrm>
            <a:off x="1972338" y="2711728"/>
            <a:ext cx="5317124" cy="1200329"/>
          </a:xfrm>
          <a:prstGeom prst="rect">
            <a:avLst/>
          </a:prstGeom>
          <a:noFill/>
        </p:spPr>
        <p:txBody>
          <a:bodyPr wrap="square">
            <a:spAutoFit/>
          </a:bodyPr>
          <a:lstStyle/>
          <a:p>
            <a:pPr algn="ctr" fontAlgn="auto">
              <a:spcBef>
                <a:spcPts val="0"/>
              </a:spcBef>
              <a:spcAft>
                <a:spcPts val="0"/>
              </a:spcAft>
              <a:defRPr/>
            </a:pPr>
            <a:r>
              <a:rPr lang="zh-CN" altLang="zh-CN" sz="7200" dirty="0">
                <a:solidFill>
                  <a:prstClr val="black"/>
                </a:solidFill>
                <a:latin typeface="黑体" panose="02010609060101010101" pitchFamily="49" charset="-122"/>
                <a:ea typeface="黑体" panose="02010609060101010101" pitchFamily="49" charset="-122"/>
              </a:rPr>
              <a:t>计算机</a:t>
            </a:r>
            <a:r>
              <a:rPr lang="zh-CN" altLang="zh-CN" sz="7200" dirty="0" smtClean="0">
                <a:solidFill>
                  <a:prstClr val="black"/>
                </a:solidFill>
                <a:latin typeface="黑体" panose="02010609060101010101" pitchFamily="49" charset="-122"/>
                <a:ea typeface="黑体" panose="02010609060101010101" pitchFamily="49" charset="-122"/>
              </a:rPr>
              <a:t>软件</a:t>
            </a:r>
            <a:endParaRPr lang="zh-CN" altLang="en-US" sz="7200" dirty="0">
              <a:solidFill>
                <a:prstClr val="black"/>
              </a:solidFill>
              <a:latin typeface="黑体" panose="02010609060101010101" pitchFamily="49" charset="-122"/>
              <a:ea typeface="黑体" panose="02010609060101010101" pitchFamily="49" charset="-122"/>
            </a:endParaRPr>
          </a:p>
        </p:txBody>
      </p:sp>
      <p:sp>
        <p:nvSpPr>
          <p:cNvPr id="81" name="直角三角形 80"/>
          <p:cNvSpPr/>
          <p:nvPr/>
        </p:nvSpPr>
        <p:spPr>
          <a:xfrm rot="10016549">
            <a:off x="4385073" y="3470673"/>
            <a:ext cx="102394" cy="230981"/>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2" name="直角三角形 60"/>
          <p:cNvSpPr/>
          <p:nvPr/>
        </p:nvSpPr>
        <p:spPr>
          <a:xfrm rot="13704391">
            <a:off x="5160169" y="3346847"/>
            <a:ext cx="101204" cy="351234"/>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8" name="直角三角形 57"/>
          <p:cNvSpPr/>
          <p:nvPr/>
        </p:nvSpPr>
        <p:spPr>
          <a:xfrm rot="17325050">
            <a:off x="4495800" y="4140994"/>
            <a:ext cx="152400" cy="347663"/>
          </a:xfrm>
          <a:prstGeom prst="r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1" name="直角三角形 60"/>
          <p:cNvSpPr/>
          <p:nvPr/>
        </p:nvSpPr>
        <p:spPr>
          <a:xfrm rot="13511413">
            <a:off x="4978003" y="3820716"/>
            <a:ext cx="109538" cy="35718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4" name="直角三角形 60"/>
          <p:cNvSpPr/>
          <p:nvPr/>
        </p:nvSpPr>
        <p:spPr>
          <a:xfrm rot="8538311">
            <a:off x="4917282" y="3106341"/>
            <a:ext cx="26194" cy="28336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3" name="直角三角形 82"/>
          <p:cNvSpPr/>
          <p:nvPr/>
        </p:nvSpPr>
        <p:spPr>
          <a:xfrm rot="14289551">
            <a:off x="5214938" y="4202907"/>
            <a:ext cx="127397" cy="28932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4" name="等腰三角形 83"/>
          <p:cNvSpPr/>
          <p:nvPr/>
        </p:nvSpPr>
        <p:spPr>
          <a:xfrm rot="10281164">
            <a:off x="3748088" y="4186238"/>
            <a:ext cx="191691" cy="436960"/>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5" name="直角三角形 60"/>
          <p:cNvSpPr/>
          <p:nvPr/>
        </p:nvSpPr>
        <p:spPr>
          <a:xfrm rot="13511413">
            <a:off x="4424958" y="3787974"/>
            <a:ext cx="89297" cy="34766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278172 w 278172"/>
              <a:gd name="connsiteY0" fmla="*/ 1076386 h 1076386"/>
              <a:gd name="connsiteX1" fmla="*/ 278172 w 278172"/>
              <a:gd name="connsiteY1" fmla="*/ 0 h 1076386"/>
              <a:gd name="connsiteX2" fmla="*/ 1 w 278172"/>
              <a:gd name="connsiteY2" fmla="*/ 211147 h 1076386"/>
              <a:gd name="connsiteX3" fmla="*/ 278172 w 278172"/>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78172" h="1076386">
                <a:moveTo>
                  <a:pt x="278172" y="1076386"/>
                </a:moveTo>
                <a:lnTo>
                  <a:pt x="278172" y="0"/>
                </a:lnTo>
                <a:lnTo>
                  <a:pt x="1" y="211147"/>
                </a:lnTo>
                <a:lnTo>
                  <a:pt x="278172" y="1076386"/>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3" name="直角三角形 60"/>
          <p:cNvSpPr/>
          <p:nvPr/>
        </p:nvSpPr>
        <p:spPr>
          <a:xfrm rot="3548410">
            <a:off x="4801196" y="2442568"/>
            <a:ext cx="7739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7" name="直角三角形 86"/>
          <p:cNvSpPr/>
          <p:nvPr/>
        </p:nvSpPr>
        <p:spPr>
          <a:xfrm rot="13904884">
            <a:off x="4265414" y="2887862"/>
            <a:ext cx="66675" cy="151209"/>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8" name="直角三角形 60"/>
          <p:cNvSpPr/>
          <p:nvPr/>
        </p:nvSpPr>
        <p:spPr>
          <a:xfrm rot="13704391">
            <a:off x="4642248" y="2110979"/>
            <a:ext cx="67865" cy="229790"/>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1" name="直角三角形 60"/>
          <p:cNvSpPr/>
          <p:nvPr/>
        </p:nvSpPr>
        <p:spPr>
          <a:xfrm rot="10110494">
            <a:off x="3924300" y="3512344"/>
            <a:ext cx="103585" cy="34051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6" name="直角三角形 60"/>
          <p:cNvSpPr/>
          <p:nvPr/>
        </p:nvSpPr>
        <p:spPr>
          <a:xfrm rot="13511413">
            <a:off x="4575572" y="1790700"/>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2" name="直角三角形 91"/>
          <p:cNvSpPr/>
          <p:nvPr/>
        </p:nvSpPr>
        <p:spPr>
          <a:xfrm rot="13904884">
            <a:off x="4377333" y="2443758"/>
            <a:ext cx="60722" cy="152400"/>
          </a:xfrm>
          <a:custGeom>
            <a:avLst/>
            <a:gdLst>
              <a:gd name="connsiteX0" fmla="*/ 0 w 118333"/>
              <a:gd name="connsiteY0" fmla="*/ 269196 h 269196"/>
              <a:gd name="connsiteX1" fmla="*/ 0 w 118333"/>
              <a:gd name="connsiteY1" fmla="*/ 0 h 269196"/>
              <a:gd name="connsiteX2" fmla="*/ 118333 w 118333"/>
              <a:gd name="connsiteY2" fmla="*/ 269196 h 269196"/>
              <a:gd name="connsiteX3" fmla="*/ 0 w 118333"/>
              <a:gd name="connsiteY3" fmla="*/ 269196 h 269196"/>
              <a:gd name="connsiteX0" fmla="*/ 0 w 108370"/>
              <a:gd name="connsiteY0" fmla="*/ 269196 h 269196"/>
              <a:gd name="connsiteX1" fmla="*/ 0 w 108370"/>
              <a:gd name="connsiteY1" fmla="*/ 0 h 269196"/>
              <a:gd name="connsiteX2" fmla="*/ 108370 w 108370"/>
              <a:gd name="connsiteY2" fmla="*/ 227985 h 269196"/>
              <a:gd name="connsiteX3" fmla="*/ 0 w 108370"/>
              <a:gd name="connsiteY3" fmla="*/ 269196 h 269196"/>
            </a:gdLst>
            <a:ahLst/>
            <a:cxnLst>
              <a:cxn ang="0">
                <a:pos x="connsiteX0" y="connsiteY0"/>
              </a:cxn>
              <a:cxn ang="0">
                <a:pos x="connsiteX1" y="connsiteY1"/>
              </a:cxn>
              <a:cxn ang="0">
                <a:pos x="connsiteX2" y="connsiteY2"/>
              </a:cxn>
              <a:cxn ang="0">
                <a:pos x="connsiteX3" y="connsiteY3"/>
              </a:cxn>
            </a:cxnLst>
            <a:rect l="l" t="t" r="r" b="b"/>
            <a:pathLst>
              <a:path w="108370" h="269196">
                <a:moveTo>
                  <a:pt x="0" y="269196"/>
                </a:moveTo>
                <a:lnTo>
                  <a:pt x="0" y="0"/>
                </a:lnTo>
                <a:lnTo>
                  <a:pt x="108370" y="227985"/>
                </a:lnTo>
                <a:lnTo>
                  <a:pt x="0" y="269196"/>
                </a:lnTo>
                <a:close/>
              </a:path>
            </a:pathLst>
          </a:cu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0" name="直角三角形 60"/>
          <p:cNvSpPr/>
          <p:nvPr/>
        </p:nvSpPr>
        <p:spPr>
          <a:xfrm rot="13511413">
            <a:off x="4461272" y="-470297"/>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3" name="直角三角形 60"/>
          <p:cNvSpPr/>
          <p:nvPr/>
        </p:nvSpPr>
        <p:spPr>
          <a:xfrm rot="3548410">
            <a:off x="4673204" y="-450056"/>
            <a:ext cx="7620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4" name="直角三角形 60"/>
          <p:cNvSpPr/>
          <p:nvPr/>
        </p:nvSpPr>
        <p:spPr>
          <a:xfrm rot="8538311">
            <a:off x="-340519" y="2556273"/>
            <a:ext cx="54769" cy="28217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 name="connsiteX0" fmla="*/ 0 w 542575"/>
              <a:gd name="connsiteY0" fmla="*/ 874681 h 874681"/>
              <a:gd name="connsiteX1" fmla="*/ 105739 w 542575"/>
              <a:gd name="connsiteY1" fmla="*/ 0 h 874681"/>
              <a:gd name="connsiteX2" fmla="*/ 542574 w 542575"/>
              <a:gd name="connsiteY2" fmla="*/ 674653 h 874681"/>
              <a:gd name="connsiteX3" fmla="*/ 0 w 542575"/>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542575" h="874681">
                <a:moveTo>
                  <a:pt x="0" y="874681"/>
                </a:moveTo>
                <a:lnTo>
                  <a:pt x="105739" y="0"/>
                </a:lnTo>
                <a:lnTo>
                  <a:pt x="542574" y="67465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5" name="直角三角形 94"/>
          <p:cNvSpPr/>
          <p:nvPr/>
        </p:nvSpPr>
        <p:spPr>
          <a:xfrm rot="13904884">
            <a:off x="9235084" y="2887862"/>
            <a:ext cx="66675" cy="151209"/>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Tree>
    <p:extLst>
      <p:ext uri="{BB962C8B-B14F-4D97-AF65-F5344CB8AC3E}">
        <p14:creationId xmlns:p14="http://schemas.microsoft.com/office/powerpoint/2010/main" val="96758162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fill="hold" nodeType="withEffect">
                                  <p:stCondLst>
                                    <p:cond delay="0"/>
                                  </p:stCondLst>
                                  <p:childTnLst>
                                    <p:animMotion origin="layout" path="M -4.16667E-7 4.07407E-6 L -4.16667E-7 0.45324 " pathEditMode="relative" rAng="0" ptsTypes="AA">
                                      <p:cBhvr>
                                        <p:cTn id="6" dur="1250" fill="hold"/>
                                        <p:tgtEl>
                                          <p:spTgt spid="90"/>
                                        </p:tgtEl>
                                        <p:attrNameLst>
                                          <p:attrName>ppt_x</p:attrName>
                                          <p:attrName>ppt_y</p:attrName>
                                        </p:attrNameLst>
                                      </p:cBhvr>
                                      <p:rCtr x="0" y="22662"/>
                                    </p:animMotion>
                                  </p:childTnLst>
                                </p:cTn>
                              </p:par>
                              <p:par>
                                <p:cTn id="7" presetID="8" presetClass="emph" presetSubtype="0" fill="hold" nodeType="withEffect">
                                  <p:stCondLst>
                                    <p:cond delay="0"/>
                                  </p:stCondLst>
                                  <p:childTnLst>
                                    <p:animRot by="21600000">
                                      <p:cBhvr>
                                        <p:cTn id="8" dur="1250" fill="hold"/>
                                        <p:tgtEl>
                                          <p:spTgt spid="90"/>
                                        </p:tgtEl>
                                        <p:attrNameLst>
                                          <p:attrName>r</p:attrName>
                                        </p:attrNameLst>
                                      </p:cBhvr>
                                    </p:animRot>
                                  </p:childTnLst>
                                </p:cTn>
                              </p:par>
                            </p:childTnLst>
                          </p:cTn>
                        </p:par>
                        <p:par>
                          <p:cTn id="9" fill="hold" nodeType="afterGroup">
                            <p:stCondLst>
                              <p:cond delay="1250"/>
                            </p:stCondLst>
                            <p:childTnLst>
                              <p:par>
                                <p:cTn id="10" presetID="1" presetClass="exit" presetSubtype="0" fill="hold" nodeType="afterEffect">
                                  <p:stCondLst>
                                    <p:cond delay="0"/>
                                  </p:stCondLst>
                                  <p:childTnLst>
                                    <p:set>
                                      <p:cBhvr>
                                        <p:cTn id="11" dur="1" fill="hold">
                                          <p:stCondLst>
                                            <p:cond delay="0"/>
                                          </p:stCondLst>
                                        </p:cTn>
                                        <p:tgtEl>
                                          <p:spTgt spid="90"/>
                                        </p:tgtEl>
                                        <p:attrNameLst>
                                          <p:attrName>style.visibility</p:attrName>
                                        </p:attrNameLst>
                                      </p:cBhvr>
                                      <p:to>
                                        <p:strVal val="hidden"/>
                                      </p:to>
                                    </p:set>
                                  </p:childTnLst>
                                </p:cTn>
                              </p:par>
                              <p:par>
                                <p:cTn id="12" presetID="3" presetClass="emph" presetSubtype="2" fill="hold" grpId="0" nodeType="withEffect">
                                  <p:stCondLst>
                                    <p:cond delay="0"/>
                                  </p:stCondLst>
                                  <p:childTnLst>
                                    <p:animClr clrSpc="rgb" dir="cw">
                                      <p:cBhvr override="childStyle">
                                        <p:cTn id="13" dur="10" fill="hold"/>
                                        <p:tgtEl>
                                          <p:spTgt spid="4"/>
                                        </p:tgtEl>
                                        <p:attrNameLst>
                                          <p:attrName>style.color</p:attrName>
                                        </p:attrNameLst>
                                      </p:cBhvr>
                                      <p:to>
                                        <a:srgbClr val="FF354A"/>
                                      </p:to>
                                    </p:animClr>
                                  </p:childTnLst>
                                </p:cTn>
                              </p:par>
                            </p:childTnLst>
                          </p:cTn>
                        </p:par>
                        <p:par>
                          <p:cTn id="14" fill="hold" nodeType="afterGroup">
                            <p:stCondLst>
                              <p:cond delay="1260"/>
                            </p:stCondLst>
                            <p:childTnLst>
                              <p:par>
                                <p:cTn id="15" presetID="42" presetClass="path" presetSubtype="0" fill="hold" nodeType="afterEffect">
                                  <p:stCondLst>
                                    <p:cond delay="0"/>
                                  </p:stCondLst>
                                  <p:childTnLst>
                                    <p:animMotion origin="layout" path="M -4.16667E-7 4.07407E-6 L -4.16667E-7 0.45324 " pathEditMode="relative" rAng="0" ptsTypes="AA">
                                      <p:cBhvr>
                                        <p:cTn id="16" dur="1250" fill="hold"/>
                                        <p:tgtEl>
                                          <p:spTgt spid="93"/>
                                        </p:tgtEl>
                                        <p:attrNameLst>
                                          <p:attrName>ppt_x</p:attrName>
                                          <p:attrName>ppt_y</p:attrName>
                                        </p:attrNameLst>
                                      </p:cBhvr>
                                      <p:rCtr x="0" y="22662"/>
                                    </p:animMotion>
                                  </p:childTnLst>
                                </p:cTn>
                              </p:par>
                              <p:par>
                                <p:cTn id="17" presetID="8" presetClass="emph" presetSubtype="0" fill="hold" nodeType="withEffect">
                                  <p:stCondLst>
                                    <p:cond delay="0"/>
                                  </p:stCondLst>
                                  <p:childTnLst>
                                    <p:animRot by="21600000">
                                      <p:cBhvr>
                                        <p:cTn id="18" dur="1250" fill="hold"/>
                                        <p:tgtEl>
                                          <p:spTgt spid="93"/>
                                        </p:tgtEl>
                                        <p:attrNameLst>
                                          <p:attrName>r</p:attrName>
                                        </p:attrNameLst>
                                      </p:cBhvr>
                                    </p:animRot>
                                  </p:childTnLst>
                                </p:cTn>
                              </p:par>
                            </p:childTnLst>
                          </p:cTn>
                        </p:par>
                        <p:par>
                          <p:cTn id="19" fill="hold" nodeType="afterGroup">
                            <p:stCondLst>
                              <p:cond delay="2510"/>
                            </p:stCondLst>
                            <p:childTnLst>
                              <p:par>
                                <p:cTn id="20" presetID="1" presetClass="exit" presetSubtype="0" fill="hold" nodeType="afterEffect">
                                  <p:stCondLst>
                                    <p:cond delay="0"/>
                                  </p:stCondLst>
                                  <p:childTnLst>
                                    <p:set>
                                      <p:cBhvr>
                                        <p:cTn id="21" dur="1" fill="hold">
                                          <p:stCondLst>
                                            <p:cond delay="0"/>
                                          </p:stCondLst>
                                        </p:cTn>
                                        <p:tgtEl>
                                          <p:spTgt spid="93"/>
                                        </p:tgtEl>
                                        <p:attrNameLst>
                                          <p:attrName>style.visibility</p:attrName>
                                        </p:attrNameLst>
                                      </p:cBhvr>
                                      <p:to>
                                        <p:strVal val="hidden"/>
                                      </p:to>
                                    </p:set>
                                  </p:childTnLst>
                                </p:cTn>
                              </p:par>
                              <p:par>
                                <p:cTn id="22" presetID="3" presetClass="emph" presetSubtype="2" fill="hold" grpId="1" nodeType="withEffect">
                                  <p:stCondLst>
                                    <p:cond delay="0"/>
                                  </p:stCondLst>
                                  <p:childTnLst>
                                    <p:animClr clrSpc="rgb" dir="cw">
                                      <p:cBhvr override="childStyle">
                                        <p:cTn id="23" dur="10" fill="hold"/>
                                        <p:tgtEl>
                                          <p:spTgt spid="4"/>
                                        </p:tgtEl>
                                        <p:attrNameLst>
                                          <p:attrName>style.color</p:attrName>
                                        </p:attrNameLst>
                                      </p:cBhvr>
                                      <p:to>
                                        <a:srgbClr val="00BBD6"/>
                                      </p:to>
                                    </p:animClr>
                                  </p:childTnLst>
                                </p:cTn>
                              </p:par>
                            </p:childTnLst>
                          </p:cTn>
                        </p:par>
                        <p:par>
                          <p:cTn id="24" fill="hold" nodeType="afterGroup">
                            <p:stCondLst>
                              <p:cond delay="2520"/>
                            </p:stCondLst>
                            <p:childTnLst>
                              <p:par>
                                <p:cTn id="25" presetID="42" presetClass="path" presetSubtype="0" fill="hold" nodeType="afterEffect">
                                  <p:stCondLst>
                                    <p:cond delay="0"/>
                                  </p:stCondLst>
                                  <p:childTnLst>
                                    <p:animMotion origin="layout" path="M 2.91667E-6 4.81481E-6 L 0.44635 0.07708 " pathEditMode="relative" rAng="0" ptsTypes="AA">
                                      <p:cBhvr>
                                        <p:cTn id="26" dur="1500" fill="hold"/>
                                        <p:tgtEl>
                                          <p:spTgt spid="94"/>
                                        </p:tgtEl>
                                        <p:attrNameLst>
                                          <p:attrName>ppt_x</p:attrName>
                                          <p:attrName>ppt_y</p:attrName>
                                        </p:attrNameLst>
                                      </p:cBhvr>
                                      <p:rCtr x="22318" y="3843"/>
                                    </p:animMotion>
                                  </p:childTnLst>
                                </p:cTn>
                              </p:par>
                              <p:par>
                                <p:cTn id="27" presetID="8" presetClass="emph" presetSubtype="0" fill="hold" nodeType="withEffect">
                                  <p:stCondLst>
                                    <p:cond delay="0"/>
                                  </p:stCondLst>
                                  <p:childTnLst>
                                    <p:animRot by="21600000">
                                      <p:cBhvr>
                                        <p:cTn id="28" dur="1500" fill="hold"/>
                                        <p:tgtEl>
                                          <p:spTgt spid="94"/>
                                        </p:tgtEl>
                                        <p:attrNameLst>
                                          <p:attrName>r</p:attrName>
                                        </p:attrNameLst>
                                      </p:cBhvr>
                                    </p:animRot>
                                  </p:childTnLst>
                                </p:cTn>
                              </p:par>
                            </p:childTnLst>
                          </p:cTn>
                        </p:par>
                        <p:par>
                          <p:cTn id="29" fill="hold" nodeType="afterGroup">
                            <p:stCondLst>
                              <p:cond delay="4020"/>
                            </p:stCondLst>
                            <p:childTnLst>
                              <p:par>
                                <p:cTn id="30" presetID="1" presetClass="exit" presetSubtype="0" fill="hold" nodeType="afterEffect">
                                  <p:stCondLst>
                                    <p:cond delay="0"/>
                                  </p:stCondLst>
                                  <p:childTnLst>
                                    <p:set>
                                      <p:cBhvr>
                                        <p:cTn id="31" dur="1" fill="hold">
                                          <p:stCondLst>
                                            <p:cond delay="0"/>
                                          </p:stCondLst>
                                        </p:cTn>
                                        <p:tgtEl>
                                          <p:spTgt spid="94"/>
                                        </p:tgtEl>
                                        <p:attrNameLst>
                                          <p:attrName>style.visibility</p:attrName>
                                        </p:attrNameLst>
                                      </p:cBhvr>
                                      <p:to>
                                        <p:strVal val="hidden"/>
                                      </p:to>
                                    </p:set>
                                  </p:childTnLst>
                                </p:cTn>
                              </p:par>
                            </p:childTnLst>
                          </p:cTn>
                        </p:par>
                        <p:par>
                          <p:cTn id="32" fill="hold" nodeType="afterGroup">
                            <p:stCondLst>
                              <p:cond delay="4020"/>
                            </p:stCondLst>
                            <p:childTnLst>
                              <p:par>
                                <p:cTn id="33" presetID="3" presetClass="emph" presetSubtype="2" fill="hold" grpId="2" nodeType="afterEffect">
                                  <p:stCondLst>
                                    <p:cond delay="0"/>
                                  </p:stCondLst>
                                  <p:childTnLst>
                                    <p:animClr clrSpc="rgb" dir="cw">
                                      <p:cBhvr override="childStyle">
                                        <p:cTn id="34" dur="10" fill="hold"/>
                                        <p:tgtEl>
                                          <p:spTgt spid="4"/>
                                        </p:tgtEl>
                                        <p:attrNameLst>
                                          <p:attrName>style.color</p:attrName>
                                        </p:attrNameLst>
                                      </p:cBhvr>
                                      <p:to>
                                        <a:srgbClr val="00DE7A"/>
                                      </p:to>
                                    </p:animClr>
                                  </p:childTnLst>
                                </p:cTn>
                              </p:par>
                            </p:childTnLst>
                          </p:cTn>
                        </p:par>
                        <p:par>
                          <p:cTn id="35" fill="hold" nodeType="afterGroup">
                            <p:stCondLst>
                              <p:cond delay="4030"/>
                            </p:stCondLst>
                            <p:childTnLst>
                              <p:par>
                                <p:cTn id="36" presetID="42" presetClass="path" presetSubtype="0" fill="hold" grpId="0" nodeType="afterEffect">
                                  <p:stCondLst>
                                    <p:cond delay="0"/>
                                  </p:stCondLst>
                                  <p:childTnLst>
                                    <p:animMotion origin="layout" path="M 1.04167E-6 3.33333E-6 L -0.40938 0.08194 " pathEditMode="relative" rAng="0" ptsTypes="AA">
                                      <p:cBhvr>
                                        <p:cTn id="37" dur="1500" fill="hold"/>
                                        <p:tgtEl>
                                          <p:spTgt spid="95"/>
                                        </p:tgtEl>
                                        <p:attrNameLst>
                                          <p:attrName>ppt_x</p:attrName>
                                          <p:attrName>ppt_y</p:attrName>
                                        </p:attrNameLst>
                                      </p:cBhvr>
                                      <p:rCtr x="-20469" y="4097"/>
                                    </p:animMotion>
                                  </p:childTnLst>
                                </p:cTn>
                              </p:par>
                              <p:par>
                                <p:cTn id="38" presetID="8" presetClass="emph" presetSubtype="0" fill="hold" grpId="1" nodeType="withEffect">
                                  <p:stCondLst>
                                    <p:cond delay="0"/>
                                  </p:stCondLst>
                                  <p:childTnLst>
                                    <p:animRot by="21600000">
                                      <p:cBhvr>
                                        <p:cTn id="39" dur="1500" fill="hold"/>
                                        <p:tgtEl>
                                          <p:spTgt spid="95"/>
                                        </p:tgtEl>
                                        <p:attrNameLst>
                                          <p:attrName>r</p:attrName>
                                        </p:attrNameLst>
                                      </p:cBhvr>
                                    </p:animRot>
                                  </p:childTnLst>
                                </p:cTn>
                              </p:par>
                            </p:childTnLst>
                          </p:cTn>
                        </p:par>
                        <p:par>
                          <p:cTn id="40" fill="hold" nodeType="afterGroup">
                            <p:stCondLst>
                              <p:cond delay="5530"/>
                            </p:stCondLst>
                            <p:childTnLst>
                              <p:par>
                                <p:cTn id="41" presetID="1" presetClass="exit" presetSubtype="0" fill="hold" grpId="2" nodeType="afterEffect">
                                  <p:stCondLst>
                                    <p:cond delay="0"/>
                                  </p:stCondLst>
                                  <p:childTnLst>
                                    <p:set>
                                      <p:cBhvr>
                                        <p:cTn id="42" dur="1" fill="hold">
                                          <p:stCondLst>
                                            <p:cond delay="0"/>
                                          </p:stCondLst>
                                        </p:cTn>
                                        <p:tgtEl>
                                          <p:spTgt spid="95"/>
                                        </p:tgtEl>
                                        <p:attrNameLst>
                                          <p:attrName>style.visibility</p:attrName>
                                        </p:attrNameLst>
                                      </p:cBhvr>
                                      <p:to>
                                        <p:strVal val="hidden"/>
                                      </p:to>
                                    </p:set>
                                  </p:childTnLst>
                                </p:cTn>
                              </p:par>
                            </p:childTnLst>
                          </p:cTn>
                        </p:par>
                        <p:par>
                          <p:cTn id="43" fill="hold" nodeType="afterGroup">
                            <p:stCondLst>
                              <p:cond delay="5530"/>
                            </p:stCondLst>
                            <p:childTnLst>
                              <p:par>
                                <p:cTn id="44" presetID="3" presetClass="emph" presetSubtype="2" fill="hold" grpId="3" nodeType="afterEffect">
                                  <p:stCondLst>
                                    <p:cond delay="0"/>
                                  </p:stCondLst>
                                  <p:childTnLst>
                                    <p:animClr clrSpc="rgb" dir="cw">
                                      <p:cBhvr override="childStyle">
                                        <p:cTn id="45" dur="10" fill="hold"/>
                                        <p:tgtEl>
                                          <p:spTgt spid="4"/>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95" grpId="0" animBg="1"/>
      <p:bldP spid="95" grpId="1" animBg="1"/>
      <p:bldP spid="95"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sz="half" idx="1"/>
          </p:nvPr>
        </p:nvSpPr>
        <p:spPr>
          <a:xfrm>
            <a:off x="762100" y="1295456"/>
            <a:ext cx="7543602" cy="4525963"/>
          </a:xfrm>
        </p:spPr>
        <p:txBody>
          <a:bodyPr/>
          <a:lstStyle/>
          <a:p>
            <a:pPr lvl="2"/>
            <a:r>
              <a:rPr lang="zh-CN" altLang="en-US" dirty="0" smtClean="0">
                <a:latin typeface="微软雅黑" panose="020B0503020204020204" pitchFamily="34" charset="-122"/>
                <a:ea typeface="微软雅黑" panose="020B0503020204020204" pitchFamily="34" charset="-122"/>
              </a:rPr>
              <a:t>根据</a:t>
            </a:r>
            <a:r>
              <a:rPr lang="zh-CN" altLang="en-US" dirty="0">
                <a:latin typeface="微软雅黑" panose="020B0503020204020204" pitchFamily="34" charset="-122"/>
                <a:ea typeface="微软雅黑" panose="020B0503020204020204" pitchFamily="34" charset="-122"/>
              </a:rPr>
              <a:t>硬件结构：</a:t>
            </a:r>
            <a:endParaRPr lang="en-US" altLang="zh-CN"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网络操作系统 （</a:t>
            </a:r>
            <a:r>
              <a:rPr lang="en-US" altLang="zh-CN" sz="2400" dirty="0">
                <a:latin typeface="微软雅黑" panose="020B0503020204020204" pitchFamily="34" charset="-122"/>
                <a:ea typeface="微软雅黑" panose="020B0503020204020204" pitchFamily="34" charset="-122"/>
              </a:rPr>
              <a:t>Netware</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Windows NT</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OS/2 warp</a:t>
            </a:r>
            <a:r>
              <a:rPr lang="zh-CN" altLang="en-US" sz="2400" dirty="0">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分布式作系统 （</a:t>
            </a:r>
            <a:r>
              <a:rPr lang="en-US" altLang="zh-CN" sz="2400" dirty="0">
                <a:latin typeface="微软雅黑" panose="020B0503020204020204" pitchFamily="34" charset="-122"/>
                <a:ea typeface="微软雅黑" panose="020B0503020204020204" pitchFamily="34" charset="-122"/>
              </a:rPr>
              <a:t>Hadoop</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多媒体操作系统 （</a:t>
            </a:r>
            <a:r>
              <a:rPr lang="en-US" altLang="zh-CN" sz="2400" dirty="0">
                <a:latin typeface="微软雅黑" panose="020B0503020204020204" pitchFamily="34" charset="-122"/>
                <a:ea typeface="微软雅黑" panose="020B0503020204020204" pitchFamily="34" charset="-122"/>
              </a:rPr>
              <a:t>Amiga</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楷体" panose="02010609060101010101" pitchFamily="49" charset="-122"/>
                <a:ea typeface="楷体" panose="02010609060101010101" pitchFamily="49" charset="-122"/>
              </a:rPr>
              <a:t>3.2 </a:t>
            </a:r>
            <a:r>
              <a:rPr lang="zh-CN" altLang="en-US" dirty="0">
                <a:latin typeface="楷体" panose="02010609060101010101" pitchFamily="49" charset="-122"/>
                <a:ea typeface="楷体" panose="02010609060101010101" pitchFamily="49" charset="-122"/>
              </a:rPr>
              <a:t>系统</a:t>
            </a:r>
            <a:r>
              <a:rPr lang="zh-CN" altLang="zh-CN" dirty="0">
                <a:latin typeface="楷体" panose="02010609060101010101" pitchFamily="49" charset="-122"/>
                <a:ea typeface="楷体" panose="02010609060101010101" pitchFamily="49" charset="-122"/>
              </a:rPr>
              <a:t>软件</a:t>
            </a:r>
            <a:endParaRPr lang="zh-CN" altLang="en-US" dirty="0"/>
          </a:p>
        </p:txBody>
      </p:sp>
    </p:spTree>
    <p:extLst>
      <p:ext uri="{BB962C8B-B14F-4D97-AF65-F5344CB8AC3E}">
        <p14:creationId xmlns:p14="http://schemas.microsoft.com/office/powerpoint/2010/main" val="3809049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smtClean="0">
                <a:latin typeface="楷体" panose="02010609060101010101" pitchFamily="49" charset="-122"/>
                <a:ea typeface="楷体" panose="02010609060101010101" pitchFamily="49" charset="-122"/>
              </a:rPr>
              <a:t>3.2 </a:t>
            </a:r>
            <a:r>
              <a:rPr lang="zh-CN" altLang="en-US" sz="4800" dirty="0" smtClean="0">
                <a:latin typeface="楷体" panose="02010609060101010101" pitchFamily="49" charset="-122"/>
                <a:ea typeface="楷体" panose="02010609060101010101" pitchFamily="49" charset="-122"/>
              </a:rPr>
              <a:t>系统</a:t>
            </a:r>
            <a:r>
              <a:rPr lang="zh-CN" altLang="zh-CN" sz="4800" dirty="0" smtClean="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3" name="内容占位符 2"/>
          <p:cNvSpPr>
            <a:spLocks noGrp="1"/>
          </p:cNvSpPr>
          <p:nvPr>
            <p:ph sz="half" idx="4294967295"/>
          </p:nvPr>
        </p:nvSpPr>
        <p:spPr>
          <a:xfrm>
            <a:off x="1371684" y="1600248"/>
            <a:ext cx="5638800" cy="4876800"/>
          </a:xfrm>
        </p:spPr>
        <p:txBody>
          <a:bodyPr/>
          <a:lstStyle/>
          <a:p>
            <a:pPr lvl="1"/>
            <a:r>
              <a:rPr lang="zh-CN" altLang="zh-CN" sz="2400" dirty="0">
                <a:latin typeface="微软雅黑" panose="020B0503020204020204" pitchFamily="34" charset="-122"/>
                <a:ea typeface="微软雅黑" panose="020B0503020204020204" pitchFamily="34" charset="-122"/>
              </a:rPr>
              <a:t>典型的计算机操作系统</a:t>
            </a:r>
            <a:endParaRPr lang="en-US" altLang="zh-CN" sz="2400"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操作系统远古霸主—</a:t>
            </a:r>
            <a:r>
              <a:rPr lang="en-US" altLang="zh-CN" dirty="0">
                <a:latin typeface="微软雅黑" panose="020B0503020204020204" pitchFamily="34" charset="-122"/>
                <a:ea typeface="微软雅黑" panose="020B0503020204020204" pitchFamily="34" charset="-122"/>
              </a:rPr>
              <a:t>DOS</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操作系统当代大亨—</a:t>
            </a:r>
            <a:r>
              <a:rPr lang="en-US" altLang="zh-CN" dirty="0">
                <a:latin typeface="微软雅黑" panose="020B0503020204020204" pitchFamily="34" charset="-122"/>
                <a:ea typeface="微软雅黑" panose="020B0503020204020204" pitchFamily="34" charset="-122"/>
              </a:rPr>
              <a:t>Windows</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诱人的小企鹅—</a:t>
            </a:r>
            <a:r>
              <a:rPr lang="en-US" altLang="zh-CN" dirty="0">
                <a:latin typeface="微软雅黑" panose="020B0503020204020204" pitchFamily="34" charset="-122"/>
                <a:ea typeface="微软雅黑" panose="020B0503020204020204" pitchFamily="34" charset="-122"/>
              </a:rPr>
              <a:t>Linux</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神奇的精灵—</a:t>
            </a:r>
            <a:r>
              <a:rPr lang="en-US" altLang="zh-CN" dirty="0">
                <a:latin typeface="微软雅黑" panose="020B0503020204020204" pitchFamily="34" charset="-122"/>
                <a:ea typeface="微软雅黑" panose="020B0503020204020204" pitchFamily="34" charset="-122"/>
              </a:rPr>
              <a:t>FreeBSD </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多才多艺的艺术大师—</a:t>
            </a:r>
            <a:r>
              <a:rPr lang="en-US" altLang="zh-CN" dirty="0">
                <a:latin typeface="微软雅黑" panose="020B0503020204020204" pitchFamily="34" charset="-122"/>
                <a:ea typeface="微软雅黑" panose="020B0503020204020204" pitchFamily="34" charset="-122"/>
              </a:rPr>
              <a:t>BeOS</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苹果机专用—</a:t>
            </a:r>
            <a:r>
              <a:rPr lang="en-US" altLang="zh-CN" dirty="0">
                <a:latin typeface="微软雅黑" panose="020B0503020204020204" pitchFamily="34" charset="-122"/>
                <a:ea typeface="微软雅黑" panose="020B0503020204020204" pitchFamily="34" charset="-122"/>
              </a:rPr>
              <a:t>Mac OS</a:t>
            </a:r>
          </a:p>
          <a:p>
            <a:pPr lvl="2"/>
            <a:r>
              <a:rPr lang="zh-CN" altLang="zh-CN" dirty="0">
                <a:latin typeface="微软雅黑" panose="020B0503020204020204" pitchFamily="34" charset="-122"/>
                <a:ea typeface="微软雅黑" panose="020B0503020204020204" pitchFamily="34" charset="-122"/>
              </a:rPr>
              <a:t>智能手机操作系统</a:t>
            </a:r>
            <a:endParaRPr lang="en-US" altLang="zh-CN" dirty="0">
              <a:latin typeface="微软雅黑" panose="020B0503020204020204" pitchFamily="34" charset="-122"/>
              <a:ea typeface="微软雅黑" panose="020B0503020204020204" pitchFamily="34" charset="-122"/>
            </a:endParaRPr>
          </a:p>
          <a:p>
            <a:pPr lvl="3"/>
            <a:r>
              <a:rPr lang="en-US" altLang="zh-CN" sz="2400" dirty="0">
                <a:latin typeface="微软雅黑" panose="020B0503020204020204" pitchFamily="34" charset="-122"/>
                <a:ea typeface="微软雅黑" panose="020B0503020204020204" pitchFamily="34" charset="-122"/>
              </a:rPr>
              <a:t>iOS</a:t>
            </a:r>
            <a:r>
              <a:rPr lang="zh-CN" altLang="zh-CN" sz="2400" dirty="0">
                <a:latin typeface="微软雅黑" panose="020B0503020204020204" pitchFamily="34" charset="-122"/>
                <a:ea typeface="微软雅黑" panose="020B0503020204020204" pitchFamily="34" charset="-122"/>
              </a:rPr>
              <a:t>操作系统</a:t>
            </a:r>
            <a:endParaRPr lang="en-US" altLang="zh-CN" sz="2400" dirty="0">
              <a:latin typeface="微软雅黑" panose="020B0503020204020204" pitchFamily="34" charset="-122"/>
              <a:ea typeface="微软雅黑" panose="020B0503020204020204" pitchFamily="34" charset="-122"/>
            </a:endParaRPr>
          </a:p>
          <a:p>
            <a:pPr lvl="3"/>
            <a:r>
              <a:rPr lang="en-US" altLang="zh-CN" sz="2400" dirty="0">
                <a:latin typeface="微软雅黑" panose="020B0503020204020204" pitchFamily="34" charset="-122"/>
                <a:ea typeface="微软雅黑" panose="020B0503020204020204" pitchFamily="34" charset="-122"/>
              </a:rPr>
              <a:t>Android</a:t>
            </a:r>
            <a:r>
              <a:rPr lang="zh-CN" altLang="zh-CN" sz="2400" dirty="0">
                <a:latin typeface="微软雅黑" panose="020B0503020204020204" pitchFamily="34" charset="-122"/>
                <a:ea typeface="微软雅黑" panose="020B0503020204020204" pitchFamily="34" charset="-122"/>
              </a:rPr>
              <a:t>操作系统</a:t>
            </a:r>
          </a:p>
          <a:p>
            <a:pPr lvl="2"/>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568438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2" end="2"/>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
                                            <p:txEl>
                                              <p:pRg st="5" end="5"/>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6" end="6"/>
                                            </p:txEl>
                                          </p:spTgt>
                                        </p:tgtEl>
                                      </p:cBhvr>
                                    </p:animEffect>
                                  </p:childTnLst>
                                </p:cTn>
                              </p:par>
                              <p:par>
                                <p:cTn id="29" presetID="1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7" end="7"/>
                                            </p:txEl>
                                          </p:spTgt>
                                        </p:tgtEl>
                                      </p:cBhvr>
                                    </p:animEffect>
                                  </p:childTnLst>
                                </p:cTn>
                              </p:par>
                              <p:par>
                                <p:cTn id="33" presetID="1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p:tgtEl>
                                          <p:spTgt spid="3">
                                            <p:txEl>
                                              <p:pRg st="8" end="8"/>
                                            </p:txEl>
                                          </p:spTgt>
                                        </p:tgtEl>
                                        <p:attrNameLst>
                                          <p:attrName>ppt_y</p:attrName>
                                        </p:attrNameLst>
                                      </p:cBhvr>
                                      <p:tavLst>
                                        <p:tav tm="0">
                                          <p:val>
                                            <p:strVal val="#ppt_y+#ppt_h*1.125000"/>
                                          </p:val>
                                        </p:tav>
                                        <p:tav tm="100000">
                                          <p:val>
                                            <p:strVal val="#ppt_y"/>
                                          </p:val>
                                        </p:tav>
                                      </p:tavLst>
                                    </p:anim>
                                    <p:animEffect transition="in" filter="wipe(up)">
                                      <p:cBhvr>
                                        <p:cTn id="36" dur="500"/>
                                        <p:tgtEl>
                                          <p:spTgt spid="3">
                                            <p:txEl>
                                              <p:pRg st="8" end="8"/>
                                            </p:txEl>
                                          </p:spTgt>
                                        </p:tgtEl>
                                      </p:cBhvr>
                                    </p:animEffect>
                                  </p:childTnLst>
                                </p:cTn>
                              </p:par>
                              <p:par>
                                <p:cTn id="37" presetID="1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p:tgtEl>
                                          <p:spTgt spid="3">
                                            <p:txEl>
                                              <p:pRg st="9" end="9"/>
                                            </p:txEl>
                                          </p:spTgt>
                                        </p:tgtEl>
                                        <p:attrNameLst>
                                          <p:attrName>ppt_y</p:attrName>
                                        </p:attrNameLst>
                                      </p:cBhvr>
                                      <p:tavLst>
                                        <p:tav tm="0">
                                          <p:val>
                                            <p:strVal val="#ppt_y+#ppt_h*1.125000"/>
                                          </p:val>
                                        </p:tav>
                                        <p:tav tm="100000">
                                          <p:val>
                                            <p:strVal val="#ppt_y"/>
                                          </p:val>
                                        </p:tav>
                                      </p:tavLst>
                                    </p:anim>
                                    <p:animEffect transition="in" filter="wipe(up)">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sz="half" idx="4294967295"/>
          </p:nvPr>
        </p:nvSpPr>
        <p:spPr>
          <a:xfrm>
            <a:off x="1066892" y="1600248"/>
            <a:ext cx="7010216" cy="4525963"/>
          </a:xfrm>
        </p:spPr>
        <p:txBody>
          <a:bodyPr/>
          <a:lstStyle/>
          <a:p>
            <a:pPr>
              <a:buSzPct val="90000"/>
            </a:pPr>
            <a:r>
              <a:rPr lang="en-US" altLang="zh-CN" sz="3600" b="1" dirty="0" smtClean="0">
                <a:latin typeface="黑体" panose="02010609060101010101" pitchFamily="49" charset="-122"/>
                <a:ea typeface="黑体" panose="02010609060101010101" pitchFamily="49" charset="-122"/>
              </a:rPr>
              <a:t>2. </a:t>
            </a:r>
            <a:r>
              <a:rPr lang="zh-CN" altLang="zh-CN" sz="3600" b="1" dirty="0" smtClean="0"/>
              <a:t>数据库管理系统</a:t>
            </a: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lvl="1"/>
            <a:r>
              <a:rPr lang="zh-CN" altLang="zh-CN" sz="2400" dirty="0">
                <a:latin typeface="微软雅黑" panose="020B0503020204020204" pitchFamily="34" charset="-122"/>
                <a:ea typeface="微软雅黑" panose="020B0503020204020204" pitchFamily="34" charset="-122"/>
              </a:rPr>
              <a:t>数据库管理系统主要</a:t>
            </a:r>
            <a:r>
              <a:rPr lang="zh-CN" altLang="zh-CN" sz="2400" dirty="0" smtClean="0">
                <a:latin typeface="微软雅黑" panose="020B0503020204020204" pitchFamily="34" charset="-122"/>
                <a:ea typeface="微软雅黑" panose="020B0503020204020204" pitchFamily="34" charset="-122"/>
              </a:rPr>
              <a:t>功能</a:t>
            </a:r>
            <a:endParaRPr lang="en-US" altLang="zh-CN" sz="2400" dirty="0" smtClean="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数据库管理系统的层次结构</a:t>
            </a:r>
          </a:p>
          <a:p>
            <a:pPr lvl="2"/>
            <a:r>
              <a:rPr lang="zh-CN" altLang="en-US" dirty="0">
                <a:latin typeface="微软雅黑" panose="020B0503020204020204" pitchFamily="34" charset="-122"/>
                <a:ea typeface="微软雅黑" panose="020B0503020204020204" pitchFamily="34" charset="-122"/>
              </a:rPr>
              <a:t>应用层</a:t>
            </a:r>
          </a:p>
          <a:p>
            <a:pPr lvl="2"/>
            <a:r>
              <a:rPr lang="zh-CN" altLang="en-US" dirty="0">
                <a:latin typeface="微软雅黑" panose="020B0503020204020204" pitchFamily="34" charset="-122"/>
                <a:ea typeface="微软雅黑" panose="020B0503020204020204" pitchFamily="34" charset="-122"/>
              </a:rPr>
              <a:t>语言翻译处理层</a:t>
            </a:r>
          </a:p>
          <a:p>
            <a:pPr lvl="2"/>
            <a:r>
              <a:rPr lang="zh-CN" altLang="en-US" dirty="0">
                <a:latin typeface="微软雅黑" panose="020B0503020204020204" pitchFamily="34" charset="-122"/>
                <a:ea typeface="微软雅黑" panose="020B0503020204020204" pitchFamily="34" charset="-122"/>
              </a:rPr>
              <a:t>数据存取层</a:t>
            </a:r>
          </a:p>
          <a:p>
            <a:pPr lvl="2"/>
            <a:r>
              <a:rPr lang="zh-CN" altLang="en-US" dirty="0">
                <a:latin typeface="微软雅黑" panose="020B0503020204020204" pitchFamily="34" charset="-122"/>
                <a:ea typeface="微软雅黑" panose="020B0503020204020204" pitchFamily="34" charset="-122"/>
              </a:rPr>
              <a:t>数据存储层</a:t>
            </a:r>
          </a:p>
          <a:p>
            <a:pPr lvl="2"/>
            <a:r>
              <a:rPr lang="zh-CN" altLang="en-US" dirty="0">
                <a:latin typeface="微软雅黑" panose="020B0503020204020204" pitchFamily="34" charset="-122"/>
                <a:ea typeface="微软雅黑" panose="020B0503020204020204" pitchFamily="34" charset="-122"/>
              </a:rPr>
              <a:t>操作系统</a:t>
            </a: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2" name="内容占位符 1"/>
          <p:cNvSpPr>
            <a:spLocks noGrp="1"/>
          </p:cNvSpPr>
          <p:nvPr>
            <p:ph sz="half" idx="2"/>
          </p:nvPr>
        </p:nvSpPr>
        <p:spPr>
          <a:xfrm>
            <a:off x="1524080" y="1600248"/>
            <a:ext cx="5029068" cy="3581306"/>
          </a:xfrm>
        </p:spPr>
        <p:txBody>
          <a:bodyPr/>
          <a:lstStyle/>
          <a:p>
            <a:pPr lvl="1"/>
            <a:r>
              <a:rPr lang="zh-CN" altLang="zh-CN" sz="2400" dirty="0">
                <a:latin typeface="微软雅黑" panose="020B0503020204020204" pitchFamily="34" charset="-122"/>
                <a:ea typeface="微软雅黑" panose="020B0503020204020204" pitchFamily="34" charset="-122"/>
              </a:rPr>
              <a:t>数据库管理系统的层次结构</a:t>
            </a:r>
          </a:p>
          <a:p>
            <a:pPr lvl="2"/>
            <a:r>
              <a:rPr lang="zh-CN" altLang="zh-CN" dirty="0">
                <a:latin typeface="微软雅黑" panose="020B0503020204020204" pitchFamily="34" charset="-122"/>
                <a:ea typeface="微软雅黑" panose="020B0503020204020204" pitchFamily="34" charset="-122"/>
              </a:rPr>
              <a:t>应用层</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语言翻译处理层</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数据存取层</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数据存储层</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操作系统</a:t>
            </a:r>
            <a:endParaRPr lang="en-US" altLang="zh-CN" dirty="0">
              <a:latin typeface="微软雅黑" panose="020B0503020204020204" pitchFamily="34" charset="-122"/>
              <a:ea typeface="微软雅黑" panose="020B0503020204020204" pitchFamily="34" charset="-122"/>
            </a:endParaRPr>
          </a:p>
          <a:p>
            <a:endParaRPr lang="zh-CN" altLang="en-US" dirty="0"/>
          </a:p>
        </p:txBody>
      </p:sp>
    </p:spTree>
    <p:extLst>
      <p:ext uri="{BB962C8B-B14F-4D97-AF65-F5344CB8AC3E}">
        <p14:creationId xmlns:p14="http://schemas.microsoft.com/office/powerpoint/2010/main" val="1453042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idx="1"/>
          </p:nvPr>
        </p:nvSpPr>
        <p:spPr>
          <a:xfrm>
            <a:off x="1371684" y="1600248"/>
            <a:ext cx="5943552" cy="4525963"/>
          </a:xfrm>
        </p:spPr>
        <p:txBody>
          <a:bodyPr/>
          <a:lstStyle/>
          <a:p>
            <a:pPr>
              <a:buSzPct val="90000"/>
            </a:pPr>
            <a:r>
              <a:rPr lang="en-US" altLang="zh-CN" sz="3600" b="1" dirty="0" smtClean="0">
                <a:latin typeface="黑体" panose="02010609060101010101" pitchFamily="49" charset="-122"/>
                <a:ea typeface="黑体" panose="02010609060101010101" pitchFamily="49" charset="-122"/>
              </a:rPr>
              <a:t>3.</a:t>
            </a:r>
            <a:r>
              <a:rPr lang="zh-CN" altLang="zh-CN" sz="3600" b="1" dirty="0" smtClean="0"/>
              <a:t>语言处理程序</a:t>
            </a:r>
            <a:endParaRPr lang="en-US" altLang="zh-CN" sz="1600" dirty="0" smtClean="0">
              <a:ea typeface="宋体" panose="02010600030101010101" pitchFamily="2" charset="-122"/>
            </a:endParaRPr>
          </a:p>
          <a:p>
            <a:pPr lvl="1"/>
            <a:r>
              <a:rPr lang="zh-CN" altLang="zh-CN" sz="2400" dirty="0">
                <a:latin typeface="微软雅黑" panose="020B0503020204020204" pitchFamily="34" charset="-122"/>
                <a:ea typeface="微软雅黑" panose="020B0503020204020204" pitchFamily="34" charset="-122"/>
              </a:rPr>
              <a:t>程序设计语言</a:t>
            </a:r>
            <a:endParaRPr lang="en-US" altLang="zh-CN" sz="2400"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机器语言</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汇编语言</a:t>
            </a:r>
            <a:endParaRPr lang="en-US" altLang="zh-CN" dirty="0">
              <a:latin typeface="微软雅黑" panose="020B0503020204020204" pitchFamily="34" charset="-122"/>
              <a:ea typeface="微软雅黑" panose="020B0503020204020204" pitchFamily="34" charset="-122"/>
            </a:endParaRPr>
          </a:p>
          <a:p>
            <a:pPr lvl="2"/>
            <a:r>
              <a:rPr lang="zh-CN" altLang="zh-CN" dirty="0" smtClean="0">
                <a:latin typeface="微软雅黑" panose="020B0503020204020204" pitchFamily="34" charset="-122"/>
                <a:ea typeface="微软雅黑" panose="020B0503020204020204" pitchFamily="34" charset="-122"/>
              </a:rPr>
              <a:t>高级语言</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500892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idx="1"/>
          </p:nvPr>
        </p:nvSpPr>
        <p:spPr>
          <a:xfrm>
            <a:off x="1371684" y="1600248"/>
            <a:ext cx="5943552" cy="4525963"/>
          </a:xfrm>
        </p:spPr>
        <p:txBody>
          <a:bodyPr/>
          <a:lstStyle/>
          <a:p>
            <a:pPr lvl="1"/>
            <a:r>
              <a:rPr lang="zh-CN" altLang="zh-CN" sz="2400" dirty="0" smtClean="0">
                <a:latin typeface="微软雅黑" panose="020B0503020204020204" pitchFamily="34" charset="-122"/>
                <a:ea typeface="微软雅黑" panose="020B0503020204020204" pitchFamily="34" charset="-122"/>
              </a:rPr>
              <a:t>语言处理程序</a:t>
            </a:r>
            <a:endParaRPr lang="en-US" altLang="zh-CN" sz="2400"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汇编程序</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解释程序</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编译程序</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948072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idx="1"/>
          </p:nvPr>
        </p:nvSpPr>
        <p:spPr>
          <a:xfrm>
            <a:off x="533506" y="1447852"/>
            <a:ext cx="8229600" cy="4525963"/>
          </a:xfrm>
        </p:spPr>
        <p:txBody>
          <a:bodyPr/>
          <a:lstStyle/>
          <a:p>
            <a:pPr>
              <a:buSzPct val="90000"/>
            </a:pPr>
            <a:r>
              <a:rPr lang="en-US" altLang="zh-CN" sz="3600" b="1" dirty="0">
                <a:latin typeface="黑体" panose="02010609060101010101" pitchFamily="49" charset="-122"/>
                <a:ea typeface="黑体" panose="02010609060101010101" pitchFamily="49" charset="-122"/>
              </a:rPr>
              <a:t>4.</a:t>
            </a:r>
            <a:r>
              <a:rPr lang="zh-CN" altLang="zh-CN" sz="3600" b="1" dirty="0">
                <a:latin typeface="黑体" panose="02010609060101010101" pitchFamily="49" charset="-122"/>
                <a:ea typeface="黑体" panose="02010609060101010101" pitchFamily="49" charset="-122"/>
              </a:rPr>
              <a:t>实用工具</a:t>
            </a:r>
            <a:r>
              <a:rPr lang="zh-CN" altLang="zh-CN" sz="3600" b="1" dirty="0" smtClean="0">
                <a:latin typeface="黑体" panose="02010609060101010101" pitchFamily="49" charset="-122"/>
                <a:ea typeface="黑体" panose="02010609060101010101" pitchFamily="49" charset="-122"/>
              </a:rPr>
              <a:t>程序</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400" dirty="0">
                <a:latin typeface="微软雅黑" panose="020B0503020204020204" pitchFamily="34" charset="-122"/>
                <a:ea typeface="微软雅黑" panose="020B0503020204020204" pitchFamily="34" charset="-122"/>
              </a:rPr>
              <a:t>实用工具程序是系统软件的一个子类，用来</a:t>
            </a:r>
            <a:r>
              <a:rPr lang="zh-CN" altLang="en-US" sz="2400" dirty="0" smtClean="0">
                <a:latin typeface="微软雅黑" panose="020B0503020204020204" pitchFamily="34" charset="-122"/>
                <a:ea typeface="微软雅黑" panose="020B0503020204020204" pitchFamily="34" charset="-122"/>
              </a:rPr>
              <a:t>提供一些</a:t>
            </a:r>
          </a:p>
          <a:p>
            <a:pPr marL="457200" lvl="1" indent="0">
              <a:buSzPct val="90000"/>
              <a:buNone/>
            </a:pPr>
            <a:r>
              <a:rPr lang="zh-CN" altLang="en-US" sz="2400" dirty="0">
                <a:latin typeface="微软雅黑" panose="020B0503020204020204" pitchFamily="34" charset="-122"/>
                <a:ea typeface="微软雅黑" panose="020B0503020204020204" pitchFamily="34" charset="-122"/>
              </a:rPr>
              <a:t>让计算机用户控制、分配和使用计算机资源的方法。</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smtClean="0">
                <a:latin typeface="微软雅黑" panose="020B0503020204020204" pitchFamily="34" charset="-122"/>
                <a:ea typeface="微软雅黑" panose="020B0503020204020204" pitchFamily="34" charset="-122"/>
              </a:rPr>
              <a:t>有些</a:t>
            </a:r>
            <a:r>
              <a:rPr lang="zh-CN" altLang="en-US" sz="2400" dirty="0">
                <a:latin typeface="微软雅黑" panose="020B0503020204020204" pitchFamily="34" charset="-122"/>
                <a:ea typeface="微软雅黑" panose="020B0503020204020204" pitchFamily="34" charset="-122"/>
              </a:rPr>
              <a:t>实用工具程序包含在操作系统内，</a:t>
            </a:r>
            <a:r>
              <a:rPr lang="zh-CN" altLang="en-US" sz="2400" dirty="0" smtClean="0">
                <a:latin typeface="微软雅黑" panose="020B0503020204020204" pitchFamily="34" charset="-122"/>
                <a:ea typeface="微软雅黑" panose="020B0503020204020204" pitchFamily="34" charset="-122"/>
              </a:rPr>
              <a:t>比如</a:t>
            </a:r>
            <a:r>
              <a:rPr lang="en-US" altLang="zh-CN" sz="2400" dirty="0" smtClean="0">
                <a:latin typeface="微软雅黑" panose="020B0503020204020204" pitchFamily="34" charset="-122"/>
                <a:ea typeface="微软雅黑" panose="020B0503020204020204" pitchFamily="34" charset="-122"/>
              </a:rPr>
              <a:t>Windows</a:t>
            </a:r>
            <a:r>
              <a:rPr lang="zh-CN" altLang="en-US" sz="2400" dirty="0">
                <a:latin typeface="微软雅黑" panose="020B0503020204020204" pitchFamily="34" charset="-122"/>
                <a:ea typeface="微软雅黑" panose="020B0503020204020204" pitchFamily="34" charset="-122"/>
              </a:rPr>
              <a:t>附件中的“系统工具”，就可以完成一些诸如备份、磁盘格式化、磁盘分区和磁盘整理等工作。</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还有些实用工具独立于操作系统之外，例如： </a:t>
            </a:r>
            <a:r>
              <a:rPr lang="en-US" altLang="zh-CN" sz="2400" dirty="0" smtClean="0">
                <a:latin typeface="微软雅黑" panose="020B0503020204020204" pitchFamily="34" charset="-122"/>
                <a:ea typeface="微软雅黑" panose="020B0503020204020204" pitchFamily="34" charset="-122"/>
              </a:rPr>
              <a:t>Windows </a:t>
            </a:r>
            <a:r>
              <a:rPr lang="zh-CN" altLang="en-US" sz="2400" dirty="0">
                <a:latin typeface="微软雅黑" panose="020B0503020204020204" pitchFamily="34" charset="-122"/>
                <a:ea typeface="微软雅黑" panose="020B0503020204020204" pitchFamily="34" charset="-122"/>
              </a:rPr>
              <a:t>优化大师</a:t>
            </a:r>
            <a:r>
              <a:rPr lang="zh-CN" altLang="en-US" sz="2400" dirty="0" smtClean="0">
                <a:latin typeface="微软雅黑" panose="020B0503020204020204" pitchFamily="34" charset="-122"/>
                <a:ea typeface="微软雅黑" panose="020B0503020204020204" pitchFamily="34" charset="-122"/>
              </a:rPr>
              <a:t>软件等。</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93040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 calcmode="lin" valueType="num">
                                      <p:cBhvr additive="base">
                                        <p:cTn id="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anim calcmode="lin" valueType="num">
                                      <p:cBhvr additive="base">
                                        <p:cTn id="1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a:latin typeface="楷体" panose="02010609060101010101" pitchFamily="49" charset="-122"/>
                <a:ea typeface="楷体" panose="02010609060101010101" pitchFamily="49" charset="-122"/>
              </a:rPr>
              <a:t>3.2 </a:t>
            </a:r>
            <a:r>
              <a:rPr lang="zh-CN" altLang="en-US" sz="4800" dirty="0">
                <a:latin typeface="楷体" panose="02010609060101010101" pitchFamily="49" charset="-122"/>
                <a:ea typeface="楷体" panose="02010609060101010101" pitchFamily="49" charset="-122"/>
              </a:rPr>
              <a:t>系统</a:t>
            </a:r>
            <a:r>
              <a:rPr lang="zh-CN" altLang="zh-CN" sz="4800" dirty="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idx="1"/>
          </p:nvPr>
        </p:nvSpPr>
        <p:spPr>
          <a:xfrm>
            <a:off x="533506" y="1447852"/>
            <a:ext cx="8229600" cy="4525963"/>
          </a:xfrm>
        </p:spPr>
        <p:txBody>
          <a:bodyPr/>
          <a:lstStyle/>
          <a:p>
            <a:pPr>
              <a:buSzPct val="90000"/>
            </a:pPr>
            <a:r>
              <a:rPr lang="en-US" altLang="zh-CN" sz="3600" b="1" dirty="0" smtClean="0">
                <a:latin typeface="黑体" panose="02010609060101010101" pitchFamily="49" charset="-122"/>
                <a:ea typeface="黑体" panose="02010609060101010101" pitchFamily="49" charset="-122"/>
              </a:rPr>
              <a:t>5</a:t>
            </a:r>
            <a:r>
              <a:rPr lang="en-US" altLang="zh-CN" sz="3600" b="1" dirty="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计算机软件系统组成的</a:t>
            </a:r>
            <a:r>
              <a:rPr lang="zh-CN" altLang="zh-CN" sz="3600" b="1" dirty="0" smtClean="0">
                <a:latin typeface="黑体" panose="02010609060101010101" pitchFamily="49" charset="-122"/>
                <a:ea typeface="黑体" panose="02010609060101010101" pitchFamily="49" charset="-122"/>
              </a:rPr>
              <a:t>层次结构</a:t>
            </a:r>
            <a:endParaRPr lang="zh-CN" altLang="zh-CN" sz="3600" b="1" dirty="0">
              <a:latin typeface="黑体" panose="02010609060101010101" pitchFamily="49" charset="-122"/>
              <a:ea typeface="黑体" panose="02010609060101010101" pitchFamily="49" charset="-122"/>
            </a:endParaRPr>
          </a:p>
        </p:txBody>
      </p:sp>
      <p:pic>
        <p:nvPicPr>
          <p:cNvPr id="2097" name="Picture 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38" y="2209832"/>
            <a:ext cx="3023872" cy="381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156888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3.3 </a:t>
            </a:r>
            <a:r>
              <a:rPr lang="zh-CN" altLang="en-US" sz="4800" dirty="0">
                <a:latin typeface="楷体" panose="02010609060101010101" pitchFamily="49" charset="-122"/>
                <a:ea typeface="楷体" panose="02010609060101010101" pitchFamily="49" charset="-122"/>
              </a:rPr>
              <a:t>应用软件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a:ln>
            <a:solidFill>
              <a:schemeClr val="accent1"/>
            </a:solidFill>
          </a:ln>
        </p:spPr>
        <p:txBody>
          <a:bodyPr/>
          <a:lstStyle/>
          <a:p>
            <a:pPr>
              <a:buSzPct val="90000"/>
            </a:pPr>
            <a:r>
              <a:rPr lang="en-US" altLang="zh-CN" sz="3600" b="1" dirty="0">
                <a:latin typeface="黑体" panose="02010609060101010101" pitchFamily="49" charset="-122"/>
                <a:ea typeface="黑体" panose="02010609060101010101" pitchFamily="49" charset="-122"/>
              </a:rPr>
              <a:t>1. </a:t>
            </a:r>
            <a:r>
              <a:rPr lang="zh-CN" altLang="zh-CN" sz="3600" b="1" dirty="0" smtClean="0">
                <a:latin typeface="黑体" panose="02010609060101010101" pitchFamily="49" charset="-122"/>
                <a:ea typeface="黑体" panose="02010609060101010101" pitchFamily="49" charset="-122"/>
              </a:rPr>
              <a:t>通用应用软件</a:t>
            </a:r>
            <a:endParaRPr lang="en-US" altLang="zh-CN" sz="3600" b="1" dirty="0" smtClean="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文字处理软件</a:t>
            </a:r>
            <a:r>
              <a:rPr lang="zh-CN" altLang="en-US"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微软的</a:t>
            </a:r>
            <a:r>
              <a:rPr lang="en-US" altLang="zh-CN" sz="2400" dirty="0">
                <a:latin typeface="微软雅黑" panose="020B0503020204020204" pitchFamily="34" charset="-122"/>
                <a:ea typeface="微软雅黑" panose="020B0503020204020204" pitchFamily="34" charset="-122"/>
              </a:rPr>
              <a:t>Word</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WPS</a:t>
            </a:r>
            <a:r>
              <a:rPr lang="zh-CN" altLang="zh-CN" sz="2400" dirty="0">
                <a:latin typeface="微软雅黑" panose="020B0503020204020204" pitchFamily="34" charset="-122"/>
                <a:ea typeface="微软雅黑" panose="020B0503020204020204" pitchFamily="34" charset="-122"/>
              </a:rPr>
              <a:t>等</a:t>
            </a:r>
          </a:p>
          <a:p>
            <a:pPr lvl="1"/>
            <a:r>
              <a:rPr lang="zh-CN" altLang="zh-CN" sz="2400" dirty="0">
                <a:latin typeface="微软雅黑" panose="020B0503020204020204" pitchFamily="34" charset="-122"/>
                <a:ea typeface="微软雅黑" panose="020B0503020204020204" pitchFamily="34" charset="-122"/>
              </a:rPr>
              <a:t>电子表格软件</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Excel</a:t>
            </a:r>
            <a:r>
              <a:rPr lang="zh-CN" altLang="zh-CN" sz="2400" dirty="0">
                <a:latin typeface="微软雅黑" panose="020B0503020204020204" pitchFamily="34" charset="-122"/>
                <a:ea typeface="微软雅黑" panose="020B0503020204020204" pitchFamily="34" charset="-122"/>
              </a:rPr>
              <a:t>和</a:t>
            </a:r>
            <a:r>
              <a:rPr lang="en-US" altLang="zh-CN" sz="2400" dirty="0">
                <a:latin typeface="微软雅黑" panose="020B0503020204020204" pitchFamily="34" charset="-122"/>
                <a:ea typeface="微软雅黑" panose="020B0503020204020204" pitchFamily="34" charset="-122"/>
              </a:rPr>
              <a:t>Lotus 1-2-3</a:t>
            </a:r>
            <a:r>
              <a:rPr lang="zh-CN" altLang="zh-CN" sz="2400" dirty="0">
                <a:latin typeface="微软雅黑" panose="020B0503020204020204" pitchFamily="34" charset="-122"/>
                <a:ea typeface="微软雅黑" panose="020B0503020204020204" pitchFamily="34" charset="-122"/>
              </a:rPr>
              <a:t>等</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多媒体软件</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 Quick Time</a:t>
            </a:r>
            <a:r>
              <a:rPr lang="zh-CN" altLang="zh-CN" sz="2400" dirty="0" smtClean="0">
                <a:latin typeface="微软雅黑" panose="020B0503020204020204" pitchFamily="34" charset="-122"/>
                <a:ea typeface="微软雅黑" panose="020B0503020204020204" pitchFamily="34" charset="-122"/>
              </a:rPr>
              <a:t>等</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3.3 </a:t>
            </a:r>
            <a:r>
              <a:rPr lang="zh-CN" altLang="en-US" sz="4800" dirty="0">
                <a:latin typeface="楷体" panose="02010609060101010101" pitchFamily="49" charset="-122"/>
                <a:ea typeface="楷体" panose="02010609060101010101" pitchFamily="49" charset="-122"/>
              </a:rPr>
              <a:t>应用软件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a:ln>
            <a:solidFill>
              <a:schemeClr val="accent1"/>
            </a:solidFill>
          </a:ln>
        </p:spPr>
        <p:txBody>
          <a:bodyPr/>
          <a:lstStyle/>
          <a:p>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专用</a:t>
            </a:r>
            <a:r>
              <a:rPr lang="zh-CN" altLang="zh-CN" sz="3600" b="1" dirty="0" smtClean="0">
                <a:latin typeface="黑体" panose="02010609060101010101" pitchFamily="49" charset="-122"/>
                <a:ea typeface="黑体" panose="02010609060101010101" pitchFamily="49" charset="-122"/>
              </a:rPr>
              <a:t>应用软件</a:t>
            </a:r>
            <a:endParaRPr lang="en-US" altLang="zh-CN" sz="3600" b="1" dirty="0" smtClean="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专门为少数用户设计的、目标单一的应用软件</a:t>
            </a:r>
            <a:endParaRPr lang="en-US" altLang="zh-CN" sz="2400" dirty="0">
              <a:latin typeface="微软雅黑" panose="020B0503020204020204" pitchFamily="34" charset="-122"/>
              <a:ea typeface="微软雅黑" panose="020B0503020204020204" pitchFamily="34" charset="-122"/>
            </a:endParaRPr>
          </a:p>
          <a:p>
            <a:pPr>
              <a:buSzPct val="90000"/>
            </a:pPr>
            <a:r>
              <a:rPr lang="en-US" altLang="zh-CN" sz="3600" b="1" dirty="0">
                <a:latin typeface="黑体" panose="02010609060101010101" pitchFamily="49" charset="-122"/>
                <a:ea typeface="黑体" panose="02010609060101010101" pitchFamily="49" charset="-122"/>
              </a:rPr>
              <a:t>3. </a:t>
            </a:r>
            <a:r>
              <a:rPr lang="zh-CN" altLang="zh-CN" sz="3600" b="1" dirty="0">
                <a:latin typeface="黑体" panose="02010609060101010101" pitchFamily="49" charset="-122"/>
                <a:ea typeface="黑体" panose="02010609060101010101" pitchFamily="49" charset="-122"/>
              </a:rPr>
              <a:t>中间</a:t>
            </a:r>
            <a:r>
              <a:rPr lang="zh-CN" altLang="zh-CN" sz="3600" b="1" dirty="0" smtClean="0">
                <a:latin typeface="黑体" panose="02010609060101010101" pitchFamily="49" charset="-122"/>
                <a:ea typeface="黑体" panose="02010609060101010101" pitchFamily="49" charset="-122"/>
              </a:rPr>
              <a:t>件</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400" dirty="0">
                <a:latin typeface="微软雅黑" panose="020B0503020204020204" pitchFamily="34" charset="-122"/>
                <a:ea typeface="微软雅黑" panose="020B0503020204020204" pitchFamily="34" charset="-122"/>
              </a:rPr>
              <a:t>中间件是一种独立的系统软件或服务程序，分布式应用软件借助这种软件在不同的技术之间共享资源，中间件位于客户机 </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服务器的操作系统之上，管理计算机资源和网络通信。</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442968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2"/>
          <p:cNvSpPr>
            <a:spLocks noChangeArrowheads="1"/>
          </p:cNvSpPr>
          <p:nvPr/>
        </p:nvSpPr>
        <p:spPr bwMode="auto">
          <a:xfrm flipV="1">
            <a:off x="2490124" y="5518150"/>
            <a:ext cx="4103011" cy="487362"/>
          </a:xfrm>
          <a:prstGeom prst="ellipse">
            <a:avLst/>
          </a:prstGeom>
          <a:solidFill>
            <a:schemeClr val="accent1">
              <a:alpha val="50000"/>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4" name="Rectangle 4"/>
          <p:cNvSpPr>
            <a:spLocks noGrp="1" noChangeArrowheads="1"/>
          </p:cNvSpPr>
          <p:nvPr>
            <p:ph type="title"/>
          </p:nvPr>
        </p:nvSpPr>
        <p:spPr>
          <a:xfrm>
            <a:off x="922338" y="325438"/>
            <a:ext cx="7764462" cy="927100"/>
          </a:xfrm>
        </p:spPr>
        <p:txBody>
          <a:bodyPr/>
          <a:lstStyle/>
          <a:p>
            <a:pPr algn="ctr"/>
            <a:r>
              <a:rPr lang="zh-CN" altLang="en-US" sz="6000" dirty="0" smtClean="0">
                <a:latin typeface="楷体" panose="02010609060101010101" pitchFamily="49" charset="-122"/>
                <a:ea typeface="楷体" panose="02010609060101010101" pitchFamily="49" charset="-122"/>
              </a:rPr>
              <a:t>目 录</a:t>
            </a:r>
            <a:endParaRPr lang="en-US" altLang="zh-CN" sz="6000" dirty="0">
              <a:solidFill>
                <a:schemeClr val="accent1"/>
              </a:solidFill>
              <a:latin typeface="楷体" panose="02010609060101010101" pitchFamily="49" charset="-122"/>
              <a:ea typeface="楷体" panose="02010609060101010101" pitchFamily="49" charset="-122"/>
            </a:endParaRPr>
          </a:p>
        </p:txBody>
      </p:sp>
      <p:grpSp>
        <p:nvGrpSpPr>
          <p:cNvPr id="5125" name="Group 5"/>
          <p:cNvGrpSpPr>
            <a:grpSpLocks/>
          </p:cNvGrpSpPr>
          <p:nvPr/>
        </p:nvGrpSpPr>
        <p:grpSpPr bwMode="auto">
          <a:xfrm>
            <a:off x="1600278" y="2170113"/>
            <a:ext cx="5943444" cy="3442493"/>
            <a:chOff x="0" y="0"/>
            <a:chExt cx="1957" cy="1938"/>
          </a:xfrm>
        </p:grpSpPr>
        <p:sp>
          <p:nvSpPr>
            <p:cNvPr id="5126" name="Rectangle 6"/>
            <p:cNvSpPr>
              <a:spLocks noChangeArrowheads="1"/>
            </p:cNvSpPr>
            <p:nvPr/>
          </p:nvSpPr>
          <p:spPr bwMode="auto">
            <a:xfrm>
              <a:off x="1644" y="2"/>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7" name="Rectangle 7"/>
            <p:cNvSpPr>
              <a:spLocks noChangeArrowheads="1"/>
            </p:cNvSpPr>
            <p:nvPr/>
          </p:nvSpPr>
          <p:spPr bwMode="auto">
            <a:xfrm>
              <a:off x="217" y="0"/>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8" name="AutoShape 8"/>
            <p:cNvSpPr>
              <a:spLocks noChangeArrowheads="1"/>
            </p:cNvSpPr>
            <p:nvPr/>
          </p:nvSpPr>
          <p:spPr bwMode="auto">
            <a:xfrm>
              <a:off x="0" y="125"/>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buFont typeface="Wingdings" panose="05000000000000000000" pitchFamily="2" charset="2"/>
                <a:buNone/>
              </a:pPr>
              <a:r>
                <a:rPr lang="zh-CN" altLang="en-US" sz="2400" dirty="0">
                  <a:solidFill>
                    <a:srgbClr val="F8F8F8"/>
                  </a:solidFill>
                  <a:latin typeface="微软雅黑" panose="020B0503020204020204" pitchFamily="34" charset="-122"/>
                  <a:ea typeface="微软雅黑" panose="020B0503020204020204" pitchFamily="34" charset="-122"/>
                </a:rPr>
                <a:t>计算机软件</a:t>
              </a:r>
              <a:r>
                <a:rPr lang="zh-CN" altLang="en-US" sz="2400" dirty="0" smtClean="0">
                  <a:solidFill>
                    <a:srgbClr val="F8F8F8"/>
                  </a:solidFill>
                  <a:latin typeface="微软雅黑" panose="020B0503020204020204" pitchFamily="34" charset="-122"/>
                  <a:ea typeface="微软雅黑" panose="020B0503020204020204" pitchFamily="34" charset="-122"/>
                </a:rPr>
                <a:t>概述</a:t>
              </a:r>
              <a:endParaRPr lang="en-US" altLang="zh-CN" sz="2400" b="1" dirty="0">
                <a:solidFill>
                  <a:srgbClr val="F8F8F8"/>
                </a:solidFill>
                <a:latin typeface="微软雅黑" panose="020B0503020204020204" pitchFamily="34" charset="-122"/>
                <a:ea typeface="微软雅黑" panose="020B0503020204020204" pitchFamily="34" charset="-122"/>
              </a:endParaRPr>
            </a:p>
          </p:txBody>
        </p:sp>
        <p:sp>
          <p:nvSpPr>
            <p:cNvPr id="5129" name="AutoShape 9"/>
            <p:cNvSpPr>
              <a:spLocks noChangeArrowheads="1"/>
            </p:cNvSpPr>
            <p:nvPr/>
          </p:nvSpPr>
          <p:spPr bwMode="auto">
            <a:xfrm>
              <a:off x="0" y="461"/>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系统软件</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0" name="AutoShape 10"/>
            <p:cNvSpPr>
              <a:spLocks noChangeArrowheads="1"/>
            </p:cNvSpPr>
            <p:nvPr/>
          </p:nvSpPr>
          <p:spPr bwMode="auto">
            <a:xfrm>
              <a:off x="0" y="802"/>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应用软件</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1" name="AutoShape 11"/>
            <p:cNvSpPr>
              <a:spLocks noChangeArrowheads="1"/>
            </p:cNvSpPr>
            <p:nvPr/>
          </p:nvSpPr>
          <p:spPr bwMode="auto">
            <a:xfrm>
              <a:off x="0" y="1133"/>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软件工程</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2" name="AutoShape 12"/>
            <p:cNvSpPr>
              <a:spLocks noChangeArrowheads="1"/>
            </p:cNvSpPr>
            <p:nvPr/>
          </p:nvSpPr>
          <p:spPr bwMode="auto">
            <a:xfrm>
              <a:off x="0" y="1464"/>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计算机软件的应用</a:t>
              </a:r>
              <a:endParaRPr lang="en-US" altLang="zh-CN" sz="2400" dirty="0">
                <a:solidFill>
                  <a:srgbClr val="F8F8F8"/>
                </a:solidFill>
                <a:latin typeface="微软雅黑" panose="020B0503020204020204" pitchFamily="34" charset="-122"/>
                <a:ea typeface="微软雅黑" panose="020B0503020204020204" pitchFamily="34" charset="-122"/>
              </a:endParaRPr>
            </a:p>
          </p:txBody>
        </p:sp>
      </p:grpSp>
      <p:sp>
        <p:nvSpPr>
          <p:cNvPr id="5133" name="AutoShape 13"/>
          <p:cNvSpPr>
            <a:spLocks noChangeArrowheads="1"/>
          </p:cNvSpPr>
          <p:nvPr/>
        </p:nvSpPr>
        <p:spPr bwMode="auto">
          <a:xfrm>
            <a:off x="1273175" y="1303338"/>
            <a:ext cx="6553200" cy="866775"/>
          </a:xfrm>
          <a:prstGeom prst="roundRect">
            <a:avLst>
              <a:gd name="adj" fmla="val 16667"/>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dirty="0">
                <a:solidFill>
                  <a:srgbClr val="000000"/>
                </a:solidFill>
                <a:latin typeface="华文行楷" panose="02010800040101010101" pitchFamily="2" charset="-122"/>
                <a:ea typeface="华文行楷" panose="02010800040101010101" pitchFamily="2" charset="-122"/>
              </a:rPr>
              <a:t>The reason that data structures and algorithms can work together seamlessly is that </a:t>
            </a:r>
          </a:p>
          <a:p>
            <a:pPr algn="ctr"/>
            <a:r>
              <a:rPr lang="en-US" altLang="zh-CN" sz="2400" b="1" dirty="0">
                <a:solidFill>
                  <a:srgbClr val="000000"/>
                </a:solidFill>
                <a:latin typeface="华文行楷" panose="02010800040101010101" pitchFamily="2" charset="-122"/>
                <a:ea typeface="华文行楷" panose="02010800040101010101" pitchFamily="2" charset="-122"/>
              </a:rPr>
              <a:t>they do not know anything about each other.</a:t>
            </a:r>
            <a:endParaRPr lang="zh-CN" altLang="en-US" sz="2400" b="1" dirty="0">
              <a:solidFill>
                <a:srgbClr val="000000"/>
              </a:solidFill>
              <a:latin typeface="华文行楷" panose="02010800040101010101" pitchFamily="2" charset="-122"/>
              <a:ea typeface="华文行楷" panose="020108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3.3 </a:t>
            </a:r>
            <a:r>
              <a:rPr lang="zh-CN" altLang="en-US" sz="4800" dirty="0">
                <a:latin typeface="楷体" panose="02010609060101010101" pitchFamily="49" charset="-122"/>
                <a:ea typeface="楷体" panose="02010609060101010101" pitchFamily="49" charset="-122"/>
              </a:rPr>
              <a:t>应用软件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a:ln>
            <a:solidFill>
              <a:schemeClr val="accent1"/>
            </a:solidFill>
          </a:ln>
        </p:spPr>
        <p:txBody>
          <a:bodyPr/>
          <a:lstStyle/>
          <a:p>
            <a:pPr>
              <a:buSzPct val="90000"/>
            </a:pPr>
            <a:r>
              <a:rPr lang="en-US" altLang="zh-CN" sz="3600" b="1" dirty="0" smtClean="0">
                <a:latin typeface="黑体" panose="02010609060101010101" pitchFamily="49" charset="-122"/>
                <a:ea typeface="黑体" panose="02010609060101010101" pitchFamily="49" charset="-122"/>
              </a:rPr>
              <a:t>4</a:t>
            </a:r>
            <a:r>
              <a:rPr lang="en-US" altLang="zh-CN" sz="3600" b="1" dirty="0">
                <a:latin typeface="黑体" panose="02010609060101010101" pitchFamily="49" charset="-122"/>
                <a:ea typeface="黑体" panose="02010609060101010101" pitchFamily="49" charset="-122"/>
              </a:rPr>
              <a:t>. </a:t>
            </a:r>
            <a:r>
              <a:rPr lang="zh-CN" altLang="en-US" sz="3600" b="1" dirty="0">
                <a:latin typeface="黑体" panose="02010609060101010101" pitchFamily="49" charset="-122"/>
                <a:ea typeface="黑体" panose="02010609060101010101" pitchFamily="49" charset="-122"/>
              </a:rPr>
              <a:t>智能手机</a:t>
            </a:r>
            <a:r>
              <a:rPr lang="en-US" altLang="zh-CN" sz="3600" b="1" dirty="0" smtClean="0">
                <a:latin typeface="黑体" panose="02010609060101010101" pitchFamily="49" charset="-122"/>
                <a:ea typeface="黑体" panose="02010609060101010101" pitchFamily="49" charset="-122"/>
              </a:rPr>
              <a:t>APP</a:t>
            </a:r>
          </a:p>
          <a:p>
            <a:pPr lvl="1">
              <a:buSzPct val="90000"/>
            </a:pPr>
            <a:r>
              <a:rPr lang="zh-CN" altLang="en-US" sz="2400" dirty="0">
                <a:latin typeface="微软雅黑" panose="020B0503020204020204" pitchFamily="34" charset="-122"/>
                <a:ea typeface="微软雅黑" panose="020B0503020204020204" pitchFamily="34" charset="-122"/>
              </a:rPr>
              <a:t>一种是安卓版本，是为 </a:t>
            </a:r>
            <a:r>
              <a:rPr lang="en-US" altLang="zh-CN" sz="2400" dirty="0">
                <a:latin typeface="微软雅黑" panose="020B0503020204020204" pitchFamily="34" charset="-122"/>
                <a:ea typeface="微软雅黑" panose="020B0503020204020204" pitchFamily="34" charset="-122"/>
              </a:rPr>
              <a:t>Android</a:t>
            </a:r>
            <a:r>
              <a:rPr lang="zh-CN" altLang="en-US" sz="2400" dirty="0">
                <a:latin typeface="微软雅黑" panose="020B0503020204020204" pitchFamily="34" charset="-122"/>
                <a:ea typeface="微软雅黑" panose="020B0503020204020204" pitchFamily="34" charset="-122"/>
              </a:rPr>
              <a:t>系统开发的；</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一种是苹果版本，是为 </a:t>
            </a:r>
            <a:r>
              <a:rPr lang="en-US" altLang="zh-CN" sz="2400" dirty="0">
                <a:latin typeface="微软雅黑" panose="020B0503020204020204" pitchFamily="34" charset="-122"/>
                <a:ea typeface="微软雅黑" panose="020B0503020204020204" pitchFamily="34" charset="-122"/>
              </a:rPr>
              <a:t>iOS</a:t>
            </a:r>
            <a:r>
              <a:rPr lang="zh-CN" altLang="en-US" sz="2400" dirty="0">
                <a:latin typeface="微软雅黑" panose="020B0503020204020204" pitchFamily="34" charset="-122"/>
                <a:ea typeface="微软雅黑" panose="020B0503020204020204" pitchFamily="34" charset="-122"/>
              </a:rPr>
              <a:t>系统开发的</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目前手机 </a:t>
            </a:r>
            <a:r>
              <a:rPr lang="en-US" altLang="zh-CN" sz="2400" dirty="0">
                <a:latin typeface="微软雅黑" panose="020B0503020204020204" pitchFamily="34" charset="-122"/>
                <a:ea typeface="微软雅黑" panose="020B0503020204020204" pitchFamily="34" charset="-122"/>
              </a:rPr>
              <a:t>App </a:t>
            </a:r>
            <a:r>
              <a:rPr lang="zh-CN" altLang="en-US" sz="2400" dirty="0">
                <a:latin typeface="微软雅黑" panose="020B0503020204020204" pitchFamily="34" charset="-122"/>
                <a:ea typeface="微软雅黑" panose="020B0503020204020204" pitchFamily="34" charset="-122"/>
              </a:rPr>
              <a:t>非常丰富，用户可以根据个人需要去应用商店下载</a:t>
            </a:r>
          </a:p>
          <a:p>
            <a:pPr lvl="1">
              <a:buSzPct val="90000"/>
            </a:pPr>
            <a:r>
              <a:rPr lang="zh-CN" altLang="en-US" sz="2400" dirty="0">
                <a:latin typeface="微软雅黑" panose="020B0503020204020204" pitchFamily="34" charset="-122"/>
                <a:ea typeface="微软雅黑" panose="020B0503020204020204" pitchFamily="34" charset="-122"/>
              </a:rPr>
              <a:t>常用聊天类 </a:t>
            </a:r>
            <a:r>
              <a:rPr lang="en-US" altLang="zh-CN" sz="2400" dirty="0">
                <a:latin typeface="微软雅黑" panose="020B0503020204020204" pitchFamily="34" charset="-122"/>
                <a:ea typeface="微软雅黑" panose="020B0503020204020204" pitchFamily="34" charset="-122"/>
              </a:rPr>
              <a:t>App</a:t>
            </a:r>
            <a:r>
              <a:rPr lang="zh-CN" altLang="en-US" sz="2400" dirty="0">
                <a:latin typeface="微软雅黑" panose="020B0503020204020204" pitchFamily="34" charset="-122"/>
                <a:ea typeface="微软雅黑" panose="020B0503020204020204" pitchFamily="34" charset="-122"/>
              </a:rPr>
              <a:t>，如微信、 </a:t>
            </a:r>
            <a:r>
              <a:rPr lang="en-US" altLang="zh-CN" sz="2400" dirty="0">
                <a:latin typeface="微软雅黑" panose="020B0503020204020204" pitchFamily="34" charset="-122"/>
                <a:ea typeface="微软雅黑" panose="020B0503020204020204" pitchFamily="34" charset="-122"/>
              </a:rPr>
              <a:t>QQ</a:t>
            </a:r>
            <a:r>
              <a:rPr lang="zh-CN" altLang="en-US" sz="2400" dirty="0">
                <a:latin typeface="微软雅黑" panose="020B0503020204020204" pitchFamily="34" charset="-122"/>
                <a:ea typeface="微软雅黑" panose="020B0503020204020204" pitchFamily="34" charset="-122"/>
              </a:rPr>
              <a:t>、 微博等；</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购物类 </a:t>
            </a:r>
            <a:r>
              <a:rPr lang="en-US" altLang="zh-CN" sz="2400" dirty="0">
                <a:latin typeface="微软雅黑" panose="020B0503020204020204" pitchFamily="34" charset="-122"/>
                <a:ea typeface="微软雅黑" panose="020B0503020204020204" pitchFamily="34" charset="-122"/>
              </a:rPr>
              <a:t>App</a:t>
            </a:r>
            <a:r>
              <a:rPr lang="zh-CN" altLang="en-US" sz="2400" dirty="0">
                <a:latin typeface="微软雅黑" panose="020B0503020204020204" pitchFamily="34" charset="-122"/>
                <a:ea typeface="微软雅黑" panose="020B0503020204020204" pitchFamily="34" charset="-122"/>
              </a:rPr>
              <a:t>，如手机淘宝、支付宝、天猫、京东等</a:t>
            </a:r>
            <a:r>
              <a:rPr lang="zh-CN" altLang="en-US" sz="2400" dirty="0" smtClean="0">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63693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147">
                                            <p:txEl>
                                              <p:pRg st="4" end="4"/>
                                            </p:txEl>
                                          </p:spTgt>
                                        </p:tgtEl>
                                        <p:attrNameLst>
                                          <p:attrName>style.visibility</p:attrName>
                                        </p:attrNameLst>
                                      </p:cBhvr>
                                      <p:to>
                                        <p:strVal val="visible"/>
                                      </p:to>
                                    </p:set>
                                    <p:animEffect transition="in" filter="fade">
                                      <p:cBhvr>
                                        <p:cTn id="7" dur="2000"/>
                                        <p:tgtEl>
                                          <p:spTgt spid="6147">
                                            <p:txEl>
                                              <p:pRg st="4" end="4"/>
                                            </p:txEl>
                                          </p:spTgt>
                                        </p:tgtEl>
                                      </p:cBhvr>
                                    </p:animEffect>
                                    <p:anim calcmode="lin" valueType="num">
                                      <p:cBhvr>
                                        <p:cTn id="8" dur="2000" fill="hold"/>
                                        <p:tgtEl>
                                          <p:spTgt spid="6147">
                                            <p:txEl>
                                              <p:pRg st="4" end="4"/>
                                            </p:txEl>
                                          </p:spTgt>
                                        </p:tgtEl>
                                        <p:attrNameLst>
                                          <p:attrName>ppt_w</p:attrName>
                                        </p:attrNameLst>
                                      </p:cBhvr>
                                      <p:tavLst>
                                        <p:tav tm="0" fmla="#ppt_w*sin(2.5*pi*$)">
                                          <p:val>
                                            <p:fltVal val="0"/>
                                          </p:val>
                                        </p:tav>
                                        <p:tav tm="100000">
                                          <p:val>
                                            <p:fltVal val="1"/>
                                          </p:val>
                                        </p:tav>
                                      </p:tavLst>
                                    </p:anim>
                                    <p:anim calcmode="lin" valueType="num">
                                      <p:cBhvr>
                                        <p:cTn id="9" dur="2000" fill="hold"/>
                                        <p:tgtEl>
                                          <p:spTgt spid="6147">
                                            <p:txEl>
                                              <p:pRg st="4" end="4"/>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147">
                                            <p:txEl>
                                              <p:pRg st="5" end="5"/>
                                            </p:txEl>
                                          </p:spTgt>
                                        </p:tgtEl>
                                        <p:attrNameLst>
                                          <p:attrName>style.visibility</p:attrName>
                                        </p:attrNameLst>
                                      </p:cBhvr>
                                      <p:to>
                                        <p:strVal val="visible"/>
                                      </p:to>
                                    </p:set>
                                    <p:animEffect transition="in" filter="fade">
                                      <p:cBhvr>
                                        <p:cTn id="12" dur="2000"/>
                                        <p:tgtEl>
                                          <p:spTgt spid="6147">
                                            <p:txEl>
                                              <p:pRg st="5" end="5"/>
                                            </p:txEl>
                                          </p:spTgt>
                                        </p:tgtEl>
                                      </p:cBhvr>
                                    </p:animEffect>
                                    <p:anim calcmode="lin" valueType="num">
                                      <p:cBhvr>
                                        <p:cTn id="13" dur="2000" fill="hold"/>
                                        <p:tgtEl>
                                          <p:spTgt spid="6147">
                                            <p:txEl>
                                              <p:pRg st="5" end="5"/>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147">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3.3 </a:t>
            </a:r>
            <a:r>
              <a:rPr lang="zh-CN" altLang="en-US" sz="4800" dirty="0">
                <a:latin typeface="楷体" panose="02010609060101010101" pitchFamily="49" charset="-122"/>
                <a:ea typeface="楷体" panose="02010609060101010101" pitchFamily="49" charset="-122"/>
              </a:rPr>
              <a:t>应用软件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a:ln>
            <a:solidFill>
              <a:schemeClr val="accent1"/>
            </a:solidFill>
          </a:ln>
        </p:spPr>
        <p:txBody>
          <a:bodyPr/>
          <a:lstStyle/>
          <a:p>
            <a:pPr lvl="1">
              <a:buSzPct val="90000"/>
            </a:pPr>
            <a:r>
              <a:rPr lang="zh-CN" altLang="en-US" sz="2400" dirty="0">
                <a:latin typeface="微软雅黑" panose="020B0503020204020204" pitchFamily="34" charset="-122"/>
                <a:ea typeface="微软雅黑" panose="020B0503020204020204" pitchFamily="34" charset="-122"/>
              </a:rPr>
              <a:t>资讯类 </a:t>
            </a:r>
            <a:r>
              <a:rPr lang="en-US" altLang="zh-CN" sz="2400" dirty="0">
                <a:latin typeface="微软雅黑" panose="020B0503020204020204" pitchFamily="34" charset="-122"/>
                <a:ea typeface="微软雅黑" panose="020B0503020204020204" pitchFamily="34" charset="-122"/>
              </a:rPr>
              <a:t>App</a:t>
            </a:r>
            <a:r>
              <a:rPr lang="zh-CN" altLang="en-US" sz="2400" dirty="0">
                <a:latin typeface="微软雅黑" panose="020B0503020204020204" pitchFamily="34" charset="-122"/>
                <a:ea typeface="微软雅黑" panose="020B0503020204020204" pitchFamily="34" charset="-122"/>
              </a:rPr>
              <a:t>，如 网易新闻、今日头条、知乎等；</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smtClean="0">
                <a:latin typeface="微软雅黑" panose="020B0503020204020204" pitchFamily="34" charset="-122"/>
                <a:ea typeface="微软雅黑" panose="020B0503020204020204" pitchFamily="34" charset="-122"/>
              </a:rPr>
              <a:t>工作</a:t>
            </a:r>
            <a:r>
              <a:rPr lang="zh-CN" altLang="en-US" sz="2400" dirty="0">
                <a:latin typeface="微软雅黑" panose="020B0503020204020204" pitchFamily="34" charset="-122"/>
                <a:ea typeface="微软雅黑" panose="020B0503020204020204" pitchFamily="34" charset="-122"/>
              </a:rPr>
              <a:t>类 </a:t>
            </a:r>
            <a:r>
              <a:rPr lang="en-US" altLang="zh-CN" sz="2400" dirty="0">
                <a:latin typeface="微软雅黑" panose="020B0503020204020204" pitchFamily="34" charset="-122"/>
                <a:ea typeface="微软雅黑" panose="020B0503020204020204" pitchFamily="34" charset="-122"/>
              </a:rPr>
              <a:t>App</a:t>
            </a:r>
            <a:r>
              <a:rPr lang="zh-CN" altLang="en-US" sz="2400" dirty="0">
                <a:latin typeface="微软雅黑" panose="020B0503020204020204" pitchFamily="34" charset="-122"/>
                <a:ea typeface="微软雅黑" panose="020B0503020204020204" pitchFamily="34" charset="-122"/>
              </a:rPr>
              <a:t>，如</a:t>
            </a:r>
            <a:r>
              <a:rPr lang="en-US" altLang="zh-CN" sz="2400" dirty="0">
                <a:latin typeface="微软雅黑" panose="020B0503020204020204" pitchFamily="34" charset="-122"/>
                <a:ea typeface="微软雅黑" panose="020B0503020204020204" pitchFamily="34" charset="-122"/>
              </a:rPr>
              <a:t>WPS </a:t>
            </a:r>
            <a:r>
              <a:rPr lang="en-US" altLang="zh-CN" sz="2400" dirty="0" smtClean="0">
                <a:latin typeface="微软雅黑" panose="020B0503020204020204" pitchFamily="34" charset="-122"/>
                <a:ea typeface="微软雅黑" panose="020B0503020204020204" pitchFamily="34" charset="-122"/>
              </a:rPr>
              <a:t>Office</a:t>
            </a:r>
            <a:r>
              <a:rPr lang="zh-CN" altLang="en-US" sz="2400" dirty="0" smtClean="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Microsoft </a:t>
            </a:r>
            <a:r>
              <a:rPr lang="en-US" altLang="zh-CN" sz="2400" dirty="0" smtClean="0">
                <a:latin typeface="微软雅黑" panose="020B0503020204020204" pitchFamily="34" charset="-122"/>
                <a:ea typeface="微软雅黑" panose="020B0503020204020204" pitchFamily="34" charset="-122"/>
              </a:rPr>
              <a:t>Office</a:t>
            </a:r>
            <a:r>
              <a:rPr lang="zh-CN" altLang="en-US" sz="2400" dirty="0" smtClean="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百度云、 </a:t>
            </a:r>
            <a:r>
              <a:rPr lang="en-US" altLang="zh-CN" sz="2400" dirty="0" smtClean="0">
                <a:latin typeface="微软雅黑" panose="020B0503020204020204" pitchFamily="34" charset="-122"/>
                <a:ea typeface="微软雅黑" panose="020B0503020204020204" pitchFamily="34" charset="-122"/>
              </a:rPr>
              <a:t>Fox mail </a:t>
            </a:r>
            <a:r>
              <a:rPr lang="zh-CN" altLang="en-US" sz="2400" dirty="0">
                <a:latin typeface="微软雅黑" panose="020B0503020204020204" pitchFamily="34" charset="-122"/>
                <a:ea typeface="微软雅黑" panose="020B0503020204020204" pitchFamily="34" charset="-122"/>
              </a:rPr>
              <a:t>等； </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生活类 </a:t>
            </a:r>
            <a:r>
              <a:rPr lang="en-US" altLang="zh-CN" sz="2400" dirty="0">
                <a:latin typeface="微软雅黑" panose="020B0503020204020204" pitchFamily="34" charset="-122"/>
                <a:ea typeface="微软雅黑" panose="020B0503020204020204" pitchFamily="34" charset="-122"/>
              </a:rPr>
              <a:t>App</a:t>
            </a:r>
            <a:r>
              <a:rPr lang="zh-CN" altLang="en-US" sz="2400" dirty="0">
                <a:latin typeface="微软雅黑" panose="020B0503020204020204" pitchFamily="34" charset="-122"/>
                <a:ea typeface="微软雅黑" panose="020B0503020204020204" pitchFamily="34" charset="-122"/>
              </a:rPr>
              <a:t>，如美团、 </a:t>
            </a:r>
            <a:r>
              <a:rPr lang="en-US" altLang="zh-CN" sz="2400" dirty="0">
                <a:latin typeface="微软雅黑" panose="020B0503020204020204" pitchFamily="34" charset="-122"/>
                <a:ea typeface="微软雅黑" panose="020B0503020204020204" pitchFamily="34" charset="-122"/>
              </a:rPr>
              <a:t>58 </a:t>
            </a:r>
            <a:r>
              <a:rPr lang="zh-CN" altLang="en-US" sz="2400" dirty="0">
                <a:latin typeface="微软雅黑" panose="020B0503020204020204" pitchFamily="34" charset="-122"/>
                <a:ea typeface="微软雅黑" panose="020B0503020204020204" pitchFamily="34" charset="-122"/>
              </a:rPr>
              <a:t>同城、美图秀秀等</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789700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2000"/>
                                        <p:tgtEl>
                                          <p:spTgt spid="6147">
                                            <p:txEl>
                                              <p:pRg st="0" end="0"/>
                                            </p:txEl>
                                          </p:spTgt>
                                        </p:tgtEl>
                                      </p:cBhvr>
                                    </p:animEffect>
                                    <p:anim calcmode="lin" valueType="num">
                                      <p:cBhvr>
                                        <p:cTn id="8" dur="2000" fill="hold"/>
                                        <p:tgtEl>
                                          <p:spTgt spid="614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147">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2000"/>
                                        <p:tgtEl>
                                          <p:spTgt spid="6147">
                                            <p:txEl>
                                              <p:pRg st="1" end="1"/>
                                            </p:txEl>
                                          </p:spTgt>
                                        </p:tgtEl>
                                      </p:cBhvr>
                                    </p:animEffect>
                                    <p:anim calcmode="lin" valueType="num">
                                      <p:cBhvr>
                                        <p:cTn id="13" dur="2000" fill="hold"/>
                                        <p:tgtEl>
                                          <p:spTgt spid="6147">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147">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2000"/>
                                        <p:tgtEl>
                                          <p:spTgt spid="6147">
                                            <p:txEl>
                                              <p:pRg st="2" end="2"/>
                                            </p:txEl>
                                          </p:spTgt>
                                        </p:tgtEl>
                                      </p:cBhvr>
                                    </p:animEffect>
                                    <p:anim calcmode="lin" valueType="num">
                                      <p:cBhvr>
                                        <p:cTn id="18" dur="2000" fill="hold"/>
                                        <p:tgtEl>
                                          <p:spTgt spid="6147">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6147">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3.4 </a:t>
            </a:r>
            <a:r>
              <a:rPr lang="zh-CN" altLang="en-US" sz="4800" dirty="0" smtClean="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8298" y="1828842"/>
            <a:ext cx="7378700" cy="4254428"/>
          </a:xfrm>
        </p:spPr>
        <p:txBody>
          <a:bodyPr/>
          <a:lstStyle/>
          <a:p>
            <a:pPr>
              <a:buSzPct val="90000"/>
            </a:pPr>
            <a:r>
              <a:rPr lang="en-US" altLang="zh-CN" sz="3600" b="1" dirty="0">
                <a:latin typeface="黑体" panose="02010609060101010101" pitchFamily="49" charset="-122"/>
                <a:ea typeface="黑体" panose="02010609060101010101" pitchFamily="49" charset="-122"/>
              </a:rPr>
              <a:t>1. </a:t>
            </a:r>
            <a:r>
              <a:rPr lang="zh-CN" altLang="en-US" sz="3600" b="1" dirty="0" smtClean="0">
                <a:latin typeface="黑体" panose="02010609060101010101" pitchFamily="49" charset="-122"/>
                <a:ea typeface="黑体" panose="02010609060101010101" pitchFamily="49" charset="-122"/>
              </a:rPr>
              <a:t>软件危机</a:t>
            </a:r>
            <a:endParaRPr lang="en-US" altLang="zh-CN" sz="1600" dirty="0" smtClean="0">
              <a:ea typeface="宋体" panose="02010600030101010101" pitchFamily="2" charset="-122"/>
            </a:endParaRPr>
          </a:p>
          <a:p>
            <a:pPr lvl="1"/>
            <a:r>
              <a:rPr lang="zh-CN" altLang="zh-CN" sz="2400" dirty="0">
                <a:latin typeface="微软雅黑" panose="020B0503020204020204" pitchFamily="34" charset="-122"/>
                <a:ea typeface="微软雅黑" panose="020B0503020204020204" pitchFamily="34" charset="-122"/>
              </a:rPr>
              <a:t>软件危机的主要表现</a:t>
            </a:r>
          </a:p>
          <a:p>
            <a:pPr lvl="2"/>
            <a:r>
              <a:rPr lang="zh-CN" altLang="zh-CN" dirty="0">
                <a:latin typeface="微软雅黑" panose="020B0503020204020204" pitchFamily="34" charset="-122"/>
                <a:ea typeface="微软雅黑" panose="020B0503020204020204" pitchFamily="34" charset="-122"/>
              </a:rPr>
              <a:t>软件需求增长得不到满足；</a:t>
            </a:r>
          </a:p>
          <a:p>
            <a:pPr lvl="2"/>
            <a:r>
              <a:rPr lang="zh-CN" altLang="zh-CN" dirty="0">
                <a:latin typeface="微软雅黑" panose="020B0503020204020204" pitchFamily="34" charset="-122"/>
                <a:ea typeface="微软雅黑" panose="020B0503020204020204" pitchFamily="34" charset="-122"/>
              </a:rPr>
              <a:t>软件生产成本高，价格高昂；</a:t>
            </a:r>
          </a:p>
          <a:p>
            <a:pPr lvl="2"/>
            <a:r>
              <a:rPr lang="zh-CN" altLang="zh-CN" dirty="0">
                <a:latin typeface="微软雅黑" panose="020B0503020204020204" pitchFamily="34" charset="-122"/>
                <a:ea typeface="微软雅黑" panose="020B0503020204020204" pitchFamily="34" charset="-122"/>
              </a:rPr>
              <a:t>软件生产进度无法控制；</a:t>
            </a:r>
          </a:p>
          <a:p>
            <a:pPr lvl="2"/>
            <a:r>
              <a:rPr lang="zh-CN" altLang="zh-CN" dirty="0">
                <a:latin typeface="微软雅黑" panose="020B0503020204020204" pitchFamily="34" charset="-122"/>
                <a:ea typeface="微软雅黑" panose="020B0503020204020204" pitchFamily="34" charset="-122"/>
              </a:rPr>
              <a:t>软件需求定义不准确，易偏离用户需求；</a:t>
            </a:r>
          </a:p>
          <a:p>
            <a:pPr lvl="2"/>
            <a:r>
              <a:rPr lang="zh-CN" altLang="zh-CN" dirty="0">
                <a:latin typeface="微软雅黑" panose="020B0503020204020204" pitchFamily="34" charset="-122"/>
                <a:ea typeface="微软雅黑" panose="020B0503020204020204" pitchFamily="34" charset="-122"/>
              </a:rPr>
              <a:t>软件质量不易保证；</a:t>
            </a:r>
          </a:p>
          <a:p>
            <a:pPr lvl="2"/>
            <a:r>
              <a:rPr lang="zh-CN" altLang="zh-CN" dirty="0">
                <a:latin typeface="微软雅黑" panose="020B0503020204020204" pitchFamily="34" charset="-122"/>
                <a:ea typeface="微软雅黑" panose="020B0503020204020204" pitchFamily="34" charset="-122"/>
              </a:rPr>
              <a:t>软件可维护性差。</a:t>
            </a: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3.4 </a:t>
            </a:r>
            <a:r>
              <a:rPr lang="zh-CN" altLang="en-US" sz="4800" dirty="0" smtClean="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8298" y="1828842"/>
            <a:ext cx="7378700" cy="4254428"/>
          </a:xfrm>
        </p:spPr>
        <p:txBody>
          <a:bodyPr/>
          <a:lstStyle/>
          <a:p>
            <a:pPr lvl="1"/>
            <a:r>
              <a:rPr lang="zh-CN" altLang="zh-CN" sz="2400" dirty="0" smtClean="0">
                <a:latin typeface="微软雅黑" panose="020B0503020204020204" pitchFamily="34" charset="-122"/>
                <a:ea typeface="微软雅黑" panose="020B0503020204020204" pitchFamily="34" charset="-122"/>
              </a:rPr>
              <a:t>产生</a:t>
            </a:r>
            <a:r>
              <a:rPr lang="zh-CN" altLang="zh-CN" sz="2400" dirty="0">
                <a:latin typeface="微软雅黑" panose="020B0503020204020204" pitchFamily="34" charset="-122"/>
                <a:ea typeface="微软雅黑" panose="020B0503020204020204" pitchFamily="34" charset="-122"/>
              </a:rPr>
              <a:t>软件危机的</a:t>
            </a:r>
            <a:r>
              <a:rPr lang="zh-CN" altLang="zh-CN" sz="2400" dirty="0" smtClean="0">
                <a:latin typeface="微软雅黑" panose="020B0503020204020204" pitchFamily="34" charset="-122"/>
                <a:ea typeface="微软雅黑" panose="020B0503020204020204" pitchFamily="34" charset="-122"/>
              </a:rPr>
              <a:t>原因</a:t>
            </a:r>
            <a:endParaRPr lang="en-US" altLang="zh-CN" sz="2400" dirty="0" smtClean="0">
              <a:latin typeface="微软雅黑" panose="020B0503020204020204" pitchFamily="34" charset="-122"/>
              <a:ea typeface="微软雅黑" panose="020B0503020204020204" pitchFamily="34" charset="-122"/>
            </a:endParaRPr>
          </a:p>
          <a:p>
            <a:pPr lvl="2"/>
            <a:r>
              <a:rPr lang="zh-CN" altLang="en-US" dirty="0" smtClean="0">
                <a:latin typeface="微软雅黑" panose="020B0503020204020204" pitchFamily="34" charset="-122"/>
                <a:ea typeface="微软雅黑" panose="020B0503020204020204" pitchFamily="34" charset="-122"/>
              </a:rPr>
              <a:t>随着</a:t>
            </a:r>
            <a:r>
              <a:rPr lang="zh-CN" altLang="en-US" dirty="0">
                <a:latin typeface="微软雅黑" panose="020B0503020204020204" pitchFamily="34" charset="-122"/>
                <a:ea typeface="微软雅黑" panose="020B0503020204020204" pitchFamily="34" charset="-122"/>
              </a:rPr>
              <a:t>软件规模的增加，程序的复杂程度急剧增加，这导致</a:t>
            </a:r>
            <a:r>
              <a:rPr lang="zh-CN" altLang="en-US" dirty="0" smtClean="0">
                <a:latin typeface="微软雅黑" panose="020B0503020204020204" pitchFamily="34" charset="-122"/>
                <a:ea typeface="微软雅黑" panose="020B0503020204020204" pitchFamily="34" charset="-122"/>
              </a:rPr>
              <a:t>软件开发和</a:t>
            </a:r>
            <a:r>
              <a:rPr lang="zh-CN" altLang="en-US" dirty="0">
                <a:latin typeface="微软雅黑" panose="020B0503020204020204" pitchFamily="34" charset="-122"/>
                <a:ea typeface="微软雅黑" panose="020B0503020204020204" pitchFamily="34" charset="-122"/>
              </a:rPr>
              <a:t>维护出现许多</a:t>
            </a:r>
            <a:r>
              <a:rPr lang="zh-CN" altLang="en-US" dirty="0" smtClean="0">
                <a:latin typeface="微软雅黑" panose="020B0503020204020204" pitchFamily="34" charset="-122"/>
                <a:ea typeface="微软雅黑" panose="020B0503020204020204" pitchFamily="34" charset="-122"/>
              </a:rPr>
              <a:t>问题</a:t>
            </a:r>
            <a:endParaRPr lang="en-US" altLang="zh-CN" dirty="0" smtClean="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一个软件程序员平均每天只能完成 </a:t>
            </a:r>
            <a:r>
              <a:rPr lang="en-US" altLang="zh-CN" dirty="0">
                <a:latin typeface="微软雅黑" panose="020B0503020204020204" pitchFamily="34" charset="-122"/>
                <a:ea typeface="微软雅黑" panose="020B0503020204020204" pitchFamily="34" charset="-122"/>
              </a:rPr>
              <a:t>20 </a:t>
            </a:r>
            <a:r>
              <a:rPr lang="zh-CN" altLang="en-US" dirty="0">
                <a:latin typeface="微软雅黑" panose="020B0503020204020204" pitchFamily="34" charset="-122"/>
                <a:ea typeface="微软雅黑" panose="020B0503020204020204" pitchFamily="34" charset="-122"/>
              </a:rPr>
              <a:t>行左右的正确</a:t>
            </a:r>
            <a:r>
              <a:rPr lang="zh-CN" altLang="en-US" dirty="0" smtClean="0">
                <a:latin typeface="微软雅黑" panose="020B0503020204020204" pitchFamily="34" charset="-122"/>
                <a:ea typeface="微软雅黑" panose="020B0503020204020204" pitchFamily="34" charset="-122"/>
              </a:rPr>
              <a:t>代码</a:t>
            </a:r>
            <a:endParaRPr lang="en-US" altLang="zh-CN" dirty="0" smtClean="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人们对软件维护工作的重要性认识</a:t>
            </a:r>
            <a:r>
              <a:rPr lang="zh-CN" altLang="en-US" dirty="0" smtClean="0">
                <a:latin typeface="微软雅黑" panose="020B0503020204020204" pitchFamily="34" charset="-122"/>
                <a:ea typeface="微软雅黑" panose="020B0503020204020204" pitchFamily="34" charset="-122"/>
              </a:rPr>
              <a:t>不足</a:t>
            </a:r>
            <a:endParaRPr lang="en-US" altLang="zh-CN" dirty="0" smtClean="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没有合适的理论和方法的指导，没有合适的工具的帮助</a:t>
            </a:r>
            <a:endParaRPr lang="zh-CN"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2578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3.4 </a:t>
            </a:r>
            <a:r>
              <a:rPr lang="zh-CN" altLang="en-US" sz="4800" dirty="0" smtClean="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8298" y="1828842"/>
            <a:ext cx="7378700" cy="4571880"/>
          </a:xfrm>
        </p:spPr>
        <p:txBody>
          <a:bodyPr/>
          <a:lstStyle/>
          <a:p>
            <a:pPr>
              <a:buSzPct val="90000"/>
            </a:pPr>
            <a:r>
              <a:rPr lang="en-US" altLang="zh-CN" sz="3600" b="1" dirty="0" smtClean="0">
                <a:latin typeface="黑体" panose="02010609060101010101" pitchFamily="49" charset="-122"/>
                <a:ea typeface="黑体" panose="02010609060101010101" pitchFamily="49" charset="-122"/>
              </a:rPr>
              <a:t>2.</a:t>
            </a:r>
            <a:r>
              <a:rPr lang="zh-CN" altLang="zh-CN" sz="3600" b="1" dirty="0">
                <a:latin typeface="黑体" panose="02010609060101010101" pitchFamily="49" charset="-122"/>
                <a:ea typeface="黑体" panose="02010609060101010101" pitchFamily="49" charset="-122"/>
              </a:rPr>
              <a:t>软件工程定义及其</a:t>
            </a:r>
            <a:r>
              <a:rPr lang="zh-CN" altLang="zh-CN" sz="3600" b="1" dirty="0" smtClean="0">
                <a:latin typeface="黑体" panose="02010609060101010101" pitchFamily="49" charset="-122"/>
                <a:ea typeface="黑体" panose="02010609060101010101" pitchFamily="49" charset="-122"/>
              </a:rPr>
              <a:t>基本原理</a:t>
            </a:r>
            <a:endParaRPr lang="en-US" altLang="zh-CN" sz="1600" dirty="0" smtClean="0">
              <a:ea typeface="宋体" panose="02010600030101010101" pitchFamily="2" charset="-122"/>
            </a:endParaRPr>
          </a:p>
          <a:p>
            <a:pPr lvl="1"/>
            <a:r>
              <a:rPr lang="zh-CN" altLang="zh-CN" sz="2400" dirty="0">
                <a:latin typeface="微软雅黑" panose="020B0503020204020204" pitchFamily="34" charset="-122"/>
                <a:ea typeface="微软雅黑" panose="020B0503020204020204" pitchFamily="34" charset="-122"/>
              </a:rPr>
              <a:t>软件工程</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软件工程的基本原理</a:t>
            </a:r>
          </a:p>
          <a:p>
            <a:pPr lvl="2"/>
            <a:r>
              <a:rPr lang="zh-CN" altLang="zh-CN" dirty="0">
                <a:latin typeface="微软雅黑" panose="020B0503020204020204" pitchFamily="34" charset="-122"/>
                <a:ea typeface="微软雅黑" panose="020B0503020204020204" pitchFamily="34" charset="-122"/>
              </a:rPr>
              <a:t>用分阶段的生命周期计划严格管理</a:t>
            </a:r>
          </a:p>
          <a:p>
            <a:pPr lvl="2"/>
            <a:r>
              <a:rPr lang="zh-CN" altLang="zh-CN" dirty="0">
                <a:latin typeface="微软雅黑" panose="020B0503020204020204" pitchFamily="34" charset="-122"/>
                <a:ea typeface="微软雅黑" panose="020B0503020204020204" pitchFamily="34" charset="-122"/>
              </a:rPr>
              <a:t>坚持进行阶段评审</a:t>
            </a:r>
          </a:p>
          <a:p>
            <a:pPr lvl="2"/>
            <a:r>
              <a:rPr lang="zh-CN" altLang="zh-CN" dirty="0">
                <a:latin typeface="微软雅黑" panose="020B0503020204020204" pitchFamily="34" charset="-122"/>
                <a:ea typeface="微软雅黑" panose="020B0503020204020204" pitchFamily="34" charset="-122"/>
              </a:rPr>
              <a:t>实行严格的产品控制</a:t>
            </a:r>
          </a:p>
          <a:p>
            <a:pPr lvl="2"/>
            <a:r>
              <a:rPr lang="zh-CN" altLang="zh-CN" dirty="0">
                <a:latin typeface="微软雅黑" panose="020B0503020204020204" pitchFamily="34" charset="-122"/>
                <a:ea typeface="微软雅黑" panose="020B0503020204020204" pitchFamily="34" charset="-122"/>
              </a:rPr>
              <a:t>采用现代程序设计技术</a:t>
            </a:r>
          </a:p>
          <a:p>
            <a:pPr lvl="2"/>
            <a:r>
              <a:rPr lang="zh-CN" altLang="zh-CN" dirty="0">
                <a:latin typeface="微软雅黑" panose="020B0503020204020204" pitchFamily="34" charset="-122"/>
                <a:ea typeface="微软雅黑" panose="020B0503020204020204" pitchFamily="34" charset="-122"/>
              </a:rPr>
              <a:t>结果应能清楚地审查</a:t>
            </a:r>
          </a:p>
          <a:p>
            <a:pPr lvl="2"/>
            <a:r>
              <a:rPr lang="zh-CN" altLang="zh-CN" dirty="0">
                <a:latin typeface="微软雅黑" panose="020B0503020204020204" pitchFamily="34" charset="-122"/>
                <a:ea typeface="微软雅黑" panose="020B0503020204020204" pitchFamily="34" charset="-122"/>
              </a:rPr>
              <a:t>开发小组的人员应该少而精</a:t>
            </a:r>
          </a:p>
          <a:p>
            <a:pPr lvl="2"/>
            <a:r>
              <a:rPr lang="zh-CN" altLang="zh-CN" dirty="0">
                <a:latin typeface="微软雅黑" panose="020B0503020204020204" pitchFamily="34" charset="-122"/>
                <a:ea typeface="微软雅黑" panose="020B0503020204020204" pitchFamily="34" charset="-122"/>
              </a:rPr>
              <a:t>承认不断改进软件工程实践的必要性</a:t>
            </a:r>
          </a:p>
        </p:txBody>
      </p:sp>
    </p:spTree>
    <p:extLst>
      <p:ext uri="{BB962C8B-B14F-4D97-AF65-F5344CB8AC3E}">
        <p14:creationId xmlns:p14="http://schemas.microsoft.com/office/powerpoint/2010/main" val="38501101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3.4 </a:t>
            </a:r>
            <a:r>
              <a:rPr lang="zh-CN" altLang="en-US" sz="4800" dirty="0" smtClean="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r>
              <a:rPr lang="en-US" altLang="zh-CN" sz="3600" b="1" dirty="0">
                <a:latin typeface="黑体" panose="02010609060101010101" pitchFamily="49" charset="-122"/>
                <a:ea typeface="黑体" panose="02010609060101010101" pitchFamily="49" charset="-122"/>
              </a:rPr>
              <a:t>3.</a:t>
            </a:r>
            <a:r>
              <a:rPr lang="zh-CN" altLang="zh-CN" sz="3600" b="1" dirty="0">
                <a:latin typeface="黑体" panose="02010609060101010101" pitchFamily="49" charset="-122"/>
                <a:ea typeface="黑体" panose="02010609060101010101" pitchFamily="49" charset="-122"/>
              </a:rPr>
              <a:t>软件工程方法学</a:t>
            </a:r>
          </a:p>
          <a:p>
            <a:pPr lvl="1"/>
            <a:r>
              <a:rPr lang="zh-CN" altLang="zh-CN" sz="2400" dirty="0">
                <a:latin typeface="微软雅黑" panose="020B0503020204020204" pitchFamily="34" charset="-122"/>
                <a:ea typeface="微软雅黑" panose="020B0503020204020204" pitchFamily="34" charset="-122"/>
              </a:rPr>
              <a:t>软件工程方法学包含</a:t>
            </a:r>
            <a:r>
              <a:rPr lang="en-US" altLang="zh-CN" sz="2400" dirty="0">
                <a:latin typeface="微软雅黑" panose="020B0503020204020204" pitchFamily="34" charset="-122"/>
                <a:ea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rPr>
              <a:t>个要素</a:t>
            </a:r>
            <a:endParaRPr lang="en-US" altLang="zh-CN" sz="2400"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方法</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工具</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过程</a:t>
            </a: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3.4 </a:t>
            </a:r>
            <a:r>
              <a:rPr lang="zh-CN" altLang="en-US" sz="4800" dirty="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r>
              <a:rPr lang="en-US" altLang="zh-CN" sz="3600" b="1" dirty="0" smtClean="0">
                <a:latin typeface="黑体" panose="02010609060101010101" pitchFamily="49" charset="-122"/>
                <a:ea typeface="黑体" panose="02010609060101010101" pitchFamily="49" charset="-122"/>
              </a:rPr>
              <a:t>4. </a:t>
            </a:r>
            <a:r>
              <a:rPr lang="zh-CN" altLang="zh-CN" sz="3600" b="1" dirty="0" smtClean="0">
                <a:latin typeface="黑体" panose="02010609060101010101" pitchFamily="49" charset="-122"/>
                <a:ea typeface="黑体" panose="02010609060101010101" pitchFamily="49" charset="-122"/>
              </a:rPr>
              <a:t>软件生命周期</a:t>
            </a:r>
            <a:endParaRPr lang="en-US" altLang="zh-CN" sz="3600" b="1" dirty="0" smtClean="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问题定义</a:t>
            </a:r>
          </a:p>
          <a:p>
            <a:pPr lvl="1"/>
            <a:r>
              <a:rPr lang="zh-CN" altLang="zh-CN" sz="2400" dirty="0">
                <a:latin typeface="微软雅黑" panose="020B0503020204020204" pitchFamily="34" charset="-122"/>
                <a:ea typeface="微软雅黑" panose="020B0503020204020204" pitchFamily="34" charset="-122"/>
              </a:rPr>
              <a:t>可行性研究</a:t>
            </a:r>
          </a:p>
          <a:p>
            <a:pPr lvl="1"/>
            <a:r>
              <a:rPr lang="zh-CN" altLang="zh-CN" sz="2400" dirty="0">
                <a:latin typeface="微软雅黑" panose="020B0503020204020204" pitchFamily="34" charset="-122"/>
                <a:ea typeface="微软雅黑" panose="020B0503020204020204" pitchFamily="34" charset="-122"/>
              </a:rPr>
              <a:t>需求分析</a:t>
            </a:r>
          </a:p>
          <a:p>
            <a:pPr lvl="1"/>
            <a:r>
              <a:rPr lang="zh-CN" altLang="zh-CN" sz="2400" dirty="0">
                <a:latin typeface="微软雅黑" panose="020B0503020204020204" pitchFamily="34" charset="-122"/>
                <a:ea typeface="微软雅黑" panose="020B0503020204020204" pitchFamily="34" charset="-122"/>
              </a:rPr>
              <a:t>总体设计</a:t>
            </a:r>
          </a:p>
          <a:p>
            <a:pPr lvl="1"/>
            <a:r>
              <a:rPr lang="zh-CN" altLang="zh-CN" sz="2400" dirty="0">
                <a:latin typeface="微软雅黑" panose="020B0503020204020204" pitchFamily="34" charset="-122"/>
                <a:ea typeface="微软雅黑" panose="020B0503020204020204" pitchFamily="34" charset="-122"/>
              </a:rPr>
              <a:t>详细设计</a:t>
            </a:r>
          </a:p>
          <a:p>
            <a:pPr lvl="1"/>
            <a:r>
              <a:rPr lang="zh-CN" altLang="zh-CN" sz="2400" dirty="0">
                <a:latin typeface="微软雅黑" panose="020B0503020204020204" pitchFamily="34" charset="-122"/>
                <a:ea typeface="微软雅黑" panose="020B0503020204020204" pitchFamily="34" charset="-122"/>
              </a:rPr>
              <a:t>编码和单元测试</a:t>
            </a:r>
          </a:p>
          <a:p>
            <a:pPr lvl="1"/>
            <a:r>
              <a:rPr lang="zh-CN" altLang="zh-CN" sz="2400" dirty="0">
                <a:latin typeface="微软雅黑" panose="020B0503020204020204" pitchFamily="34" charset="-122"/>
                <a:ea typeface="微软雅黑" panose="020B0503020204020204" pitchFamily="34" charset="-122"/>
              </a:rPr>
              <a:t>综合测试</a:t>
            </a:r>
          </a:p>
          <a:p>
            <a:pPr lvl="1"/>
            <a:r>
              <a:rPr lang="zh-CN" altLang="zh-CN" sz="2400" dirty="0">
                <a:latin typeface="微软雅黑" panose="020B0503020204020204" pitchFamily="34" charset="-122"/>
                <a:ea typeface="微软雅黑" panose="020B0503020204020204" pitchFamily="34" charset="-122"/>
              </a:rPr>
              <a:t>软件维护</a:t>
            </a: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3.4 </a:t>
            </a:r>
            <a:r>
              <a:rPr lang="zh-CN" altLang="en-US" sz="4800" dirty="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r>
              <a:rPr lang="en-US" altLang="zh-CN" sz="3600" b="1" dirty="0" smtClean="0">
                <a:latin typeface="黑体" panose="02010609060101010101" pitchFamily="49" charset="-122"/>
                <a:ea typeface="黑体" panose="02010609060101010101" pitchFamily="49" charset="-122"/>
              </a:rPr>
              <a:t>5.</a:t>
            </a:r>
            <a:r>
              <a:rPr lang="zh-CN" altLang="zh-CN" sz="3600" b="1" dirty="0">
                <a:latin typeface="黑体" panose="02010609060101010101" pitchFamily="49" charset="-122"/>
                <a:ea typeface="黑体" panose="02010609060101010101" pitchFamily="49" charset="-122"/>
              </a:rPr>
              <a:t>软件</a:t>
            </a:r>
            <a:r>
              <a:rPr lang="zh-CN" altLang="zh-CN" sz="3600" b="1" dirty="0" smtClean="0">
                <a:latin typeface="黑体" panose="02010609060101010101" pitchFamily="49" charset="-122"/>
                <a:ea typeface="黑体" panose="02010609060101010101" pitchFamily="49" charset="-122"/>
              </a:rPr>
              <a:t>过程</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软件过程是为了获得高质量软件所需要完成的一系列任务的框架，它规定了完成各项任务的工作步骤。概括地说，软件过程描述为了开发出用户需要的软件，什么人 （</a:t>
            </a:r>
            <a:r>
              <a:rPr lang="en-US" altLang="zh-CN" sz="2400" dirty="0">
                <a:latin typeface="微软雅黑" panose="020B0503020204020204" pitchFamily="34" charset="-122"/>
                <a:ea typeface="微软雅黑" panose="020B0503020204020204" pitchFamily="34" charset="-122"/>
              </a:rPr>
              <a:t>who</a:t>
            </a:r>
            <a:r>
              <a:rPr lang="zh-CN" altLang="en-US" sz="2400" dirty="0">
                <a:latin typeface="微软雅黑" panose="020B0503020204020204" pitchFamily="34" charset="-122"/>
                <a:ea typeface="微软雅黑" panose="020B0503020204020204" pitchFamily="34" charset="-122"/>
              </a:rPr>
              <a:t>） 、在什么时候（</a:t>
            </a:r>
            <a:r>
              <a:rPr lang="en-US" altLang="zh-CN" sz="2400" dirty="0">
                <a:latin typeface="微软雅黑" panose="020B0503020204020204" pitchFamily="34" charset="-122"/>
                <a:ea typeface="微软雅黑" panose="020B0503020204020204" pitchFamily="34" charset="-122"/>
              </a:rPr>
              <a:t>when</a:t>
            </a:r>
            <a:r>
              <a:rPr lang="zh-CN" altLang="en-US" sz="2400" dirty="0">
                <a:latin typeface="微软雅黑" panose="020B0503020204020204" pitchFamily="34" charset="-122"/>
                <a:ea typeface="微软雅黑" panose="020B0503020204020204" pitchFamily="34" charset="-122"/>
              </a:rPr>
              <a:t>） 、做什么事 （</a:t>
            </a:r>
            <a:r>
              <a:rPr lang="en-US" altLang="zh-CN" sz="2400" dirty="0">
                <a:latin typeface="微软雅黑" panose="020B0503020204020204" pitchFamily="34" charset="-122"/>
                <a:ea typeface="微软雅黑" panose="020B0503020204020204" pitchFamily="34" charset="-122"/>
              </a:rPr>
              <a:t>what</a:t>
            </a:r>
            <a:r>
              <a:rPr lang="zh-CN" altLang="en-US" sz="2400" dirty="0">
                <a:latin typeface="微软雅黑" panose="020B0503020204020204" pitchFamily="34" charset="-122"/>
                <a:ea typeface="微软雅黑" panose="020B0503020204020204" pitchFamily="34" charset="-122"/>
              </a:rPr>
              <a:t>） 以及怎样 （</a:t>
            </a:r>
            <a:r>
              <a:rPr lang="en-US" altLang="zh-CN" sz="2400" dirty="0">
                <a:latin typeface="微软雅黑" panose="020B0503020204020204" pitchFamily="34" charset="-122"/>
                <a:ea typeface="微软雅黑" panose="020B0503020204020204" pitchFamily="34" charset="-122"/>
              </a:rPr>
              <a:t>how</a:t>
            </a:r>
            <a:r>
              <a:rPr lang="zh-CN" altLang="en-US" sz="2400" dirty="0">
                <a:latin typeface="微软雅黑" panose="020B0503020204020204" pitchFamily="34" charset="-122"/>
                <a:ea typeface="微软雅黑" panose="020B0503020204020204" pitchFamily="34" charset="-122"/>
              </a:rPr>
              <a:t>） 做这些事， 以实现某一个特定的具体目标。</a:t>
            </a:r>
          </a:p>
        </p:txBody>
      </p:sp>
    </p:spTree>
    <p:extLst>
      <p:ext uri="{BB962C8B-B14F-4D97-AF65-F5344CB8AC3E}">
        <p14:creationId xmlns:p14="http://schemas.microsoft.com/office/powerpoint/2010/main" val="40936489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3.4 </a:t>
            </a:r>
            <a:r>
              <a:rPr lang="zh-CN" altLang="en-US" sz="4800" dirty="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lvl="1"/>
            <a:r>
              <a:rPr lang="zh-CN" altLang="en-US" sz="2400" dirty="0" smtClean="0">
                <a:latin typeface="微软雅黑" panose="020B0503020204020204" pitchFamily="34" charset="-122"/>
                <a:ea typeface="微软雅黑" panose="020B0503020204020204" pitchFamily="34" charset="-122"/>
              </a:rPr>
              <a:t>瀑布模型</a:t>
            </a:r>
            <a:endParaRPr lang="en-US" altLang="zh-CN" sz="2400" dirty="0" smtClean="0">
              <a:latin typeface="微软雅黑" panose="020B0503020204020204" pitchFamily="34" charset="-122"/>
              <a:ea typeface="微软雅黑" panose="020B0503020204020204" pitchFamily="34" charset="-122"/>
            </a:endParaRPr>
          </a:p>
          <a:p>
            <a:pPr lvl="1"/>
            <a:endParaRPr lang="en-US" altLang="zh-CN" sz="2400" dirty="0" smtClean="0">
              <a:latin typeface="微软雅黑" panose="020B0503020204020204" pitchFamily="34" charset="-122"/>
              <a:ea typeface="微软雅黑" panose="020B0503020204020204" pitchFamily="34" charset="-122"/>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34" y="2035546"/>
            <a:ext cx="5208008" cy="3886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72623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3.4 </a:t>
            </a:r>
            <a:r>
              <a:rPr lang="zh-CN" altLang="en-US" sz="4800" dirty="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lvl="1"/>
            <a:r>
              <a:rPr lang="zh-CN" altLang="zh-CN" sz="2400" dirty="0" smtClean="0">
                <a:latin typeface="微软雅黑" panose="020B0503020204020204" pitchFamily="34" charset="-122"/>
                <a:ea typeface="微软雅黑" panose="020B0503020204020204" pitchFamily="34" charset="-122"/>
              </a:rPr>
              <a:t>快速原型模型</a:t>
            </a:r>
            <a:endParaRPr lang="en-US" altLang="zh-CN" sz="2400" dirty="0" smtClean="0">
              <a:latin typeface="微软雅黑" panose="020B0503020204020204" pitchFamily="34" charset="-122"/>
              <a:ea typeface="微软雅黑" panose="020B0503020204020204" pitchFamily="34" charset="-122"/>
            </a:endParaRPr>
          </a:p>
          <a:p>
            <a:pPr lvl="1"/>
            <a:endParaRPr lang="en-US" altLang="zh-CN" sz="2400" dirty="0" smtClean="0">
              <a:latin typeface="微软雅黑" panose="020B0503020204020204" pitchFamily="34" charset="-122"/>
              <a:ea typeface="微软雅黑" panose="020B0503020204020204" pitchFamily="34" charset="-122"/>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32" y="1786945"/>
            <a:ext cx="4724276" cy="4192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22121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3.1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概述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011899" cy="4406824"/>
          </a:xfrm>
        </p:spPr>
        <p:txBody>
          <a:bodyPr/>
          <a:lstStyle/>
          <a:p>
            <a:pPr>
              <a:buSzPct val="90000"/>
            </a:pPr>
            <a:r>
              <a:rPr lang="en-US" altLang="zh-CN" sz="3600" b="1" dirty="0">
                <a:latin typeface="黑体" panose="02010609060101010101" pitchFamily="49" charset="-122"/>
                <a:ea typeface="黑体" panose="02010609060101010101" pitchFamily="49" charset="-122"/>
              </a:rPr>
              <a:t>1</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计算机</a:t>
            </a:r>
            <a:r>
              <a:rPr lang="zh-CN" altLang="zh-CN" sz="3600" b="1" dirty="0" smtClean="0">
                <a:latin typeface="黑体" panose="02010609060101010101" pitchFamily="49" charset="-122"/>
                <a:ea typeface="黑体" panose="02010609060101010101" pitchFamily="49" charset="-122"/>
              </a:rPr>
              <a:t>软件</a:t>
            </a:r>
            <a:endParaRPr lang="en-US" altLang="zh-CN" sz="3600" b="1" dirty="0">
              <a:latin typeface="黑体" panose="02010609060101010101" pitchFamily="49" charset="-122"/>
              <a:ea typeface="黑体" panose="02010609060101010101" pitchFamily="49" charset="-122"/>
            </a:endParaRPr>
          </a:p>
          <a:p>
            <a:pPr marL="457200" lvl="1" indent="0">
              <a:buNone/>
            </a:pPr>
            <a:r>
              <a:rPr lang="zh-CN" altLang="zh-CN" sz="2400" dirty="0">
                <a:latin typeface="微软雅黑" panose="020B0503020204020204" pitchFamily="34" charset="-122"/>
                <a:ea typeface="微软雅黑" panose="020B0503020204020204" pitchFamily="34" charset="-122"/>
              </a:rPr>
              <a:t>所谓计算机软件，是指能指挥计算机工作的程序、程序运行时所需要的数据以及与这些程序和数据相关的文档说明的总称</a:t>
            </a:r>
            <a:r>
              <a:rPr lang="zh-CN" altLang="zh-CN"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marL="800100" lvl="1" indent="-342900"/>
            <a:r>
              <a:rPr lang="zh-CN" altLang="zh-CN" sz="2400" dirty="0">
                <a:latin typeface="微软雅黑" panose="020B0503020204020204" pitchFamily="34" charset="-122"/>
                <a:ea typeface="微软雅黑" panose="020B0503020204020204" pitchFamily="34" charset="-122"/>
              </a:rPr>
              <a:t>程序</a:t>
            </a:r>
            <a:endParaRPr lang="en-US" altLang="zh-CN" sz="2400" dirty="0">
              <a:latin typeface="微软雅黑" panose="020B0503020204020204" pitchFamily="34" charset="-122"/>
              <a:ea typeface="微软雅黑" panose="020B0503020204020204" pitchFamily="34" charset="-122"/>
            </a:endParaRPr>
          </a:p>
          <a:p>
            <a:pPr marL="800100" lvl="1" indent="-342900"/>
            <a:r>
              <a:rPr lang="zh-CN" altLang="zh-CN" sz="2400" dirty="0">
                <a:latin typeface="微软雅黑" panose="020B0503020204020204" pitchFamily="34" charset="-122"/>
                <a:ea typeface="微软雅黑" panose="020B0503020204020204" pitchFamily="34" charset="-122"/>
              </a:rPr>
              <a:t>数据</a:t>
            </a:r>
            <a:endParaRPr lang="en-US" altLang="zh-CN" sz="2400" dirty="0">
              <a:latin typeface="微软雅黑" panose="020B0503020204020204" pitchFamily="34" charset="-122"/>
              <a:ea typeface="微软雅黑" panose="020B0503020204020204" pitchFamily="34" charset="-122"/>
            </a:endParaRPr>
          </a:p>
          <a:p>
            <a:pPr marL="800100" lvl="1" indent="-342900"/>
            <a:r>
              <a:rPr lang="zh-CN" altLang="zh-CN" sz="2400" dirty="0">
                <a:latin typeface="微软雅黑" panose="020B0503020204020204" pitchFamily="34" charset="-122"/>
                <a:ea typeface="微软雅黑" panose="020B0503020204020204" pitchFamily="34" charset="-122"/>
              </a:rPr>
              <a:t>文档说明</a:t>
            </a:r>
            <a:endParaRPr lang="en-US" altLang="zh-CN"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anim calcmode="lin" valueType="num">
                                      <p:cBhvr additive="base">
                                        <p:cTn id="11"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anim calcmode="lin" valueType="num">
                                      <p:cBhvr additive="base">
                                        <p:cTn id="15"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3.4 </a:t>
            </a:r>
            <a:r>
              <a:rPr lang="zh-CN" altLang="en-US" sz="4800" dirty="0">
                <a:latin typeface="楷体" panose="02010609060101010101" pitchFamily="49" charset="-122"/>
                <a:ea typeface="楷体" panose="02010609060101010101" pitchFamily="49" charset="-122"/>
              </a:rPr>
              <a:t>软件工程</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lvl="1"/>
            <a:r>
              <a:rPr lang="zh-CN" altLang="zh-CN" sz="2400" dirty="0" smtClean="0">
                <a:latin typeface="微软雅黑" panose="020B0503020204020204" pitchFamily="34" charset="-122"/>
                <a:ea typeface="微软雅黑" panose="020B0503020204020204" pitchFamily="34" charset="-122"/>
              </a:rPr>
              <a:t>增量模型</a:t>
            </a:r>
          </a:p>
          <a:p>
            <a:pPr lvl="1"/>
            <a:r>
              <a:rPr lang="zh-CN" altLang="zh-CN" sz="2400" dirty="0" smtClean="0">
                <a:latin typeface="微软雅黑" panose="020B0503020204020204" pitchFamily="34" charset="-122"/>
                <a:ea typeface="微软雅黑" panose="020B0503020204020204" pitchFamily="34" charset="-122"/>
              </a:rPr>
              <a:t>螺旋模型</a:t>
            </a:r>
            <a:endParaRPr lang="en-US" altLang="zh-CN" sz="2400" dirty="0" smtClean="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喷泉模型</a:t>
            </a:r>
            <a:endParaRPr lang="zh-CN" altLang="zh-CN" sz="2400" dirty="0">
              <a:latin typeface="微软雅黑" panose="020B0503020204020204" pitchFamily="34" charset="-122"/>
              <a:ea typeface="微软雅黑" panose="020B0503020204020204" pitchFamily="34" charset="-122"/>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36" y="1524050"/>
            <a:ext cx="5197391" cy="4610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22121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8231188" cy="5625992"/>
          </a:xfrm>
        </p:spPr>
        <p:txBody>
          <a:bodyPr/>
          <a:lstStyle/>
          <a:p>
            <a:pPr>
              <a:buSzPct val="90000"/>
            </a:pPr>
            <a:r>
              <a:rPr lang="en-US" altLang="zh-CN" sz="3600" b="1" dirty="0" smtClean="0">
                <a:latin typeface="黑体" panose="02010609060101010101" pitchFamily="49" charset="-122"/>
                <a:ea typeface="黑体" panose="02010609060101010101" pitchFamily="49" charset="-122"/>
              </a:rPr>
              <a:t>1.</a:t>
            </a:r>
            <a:r>
              <a:rPr lang="zh-CN" altLang="zh-CN" sz="3600" b="1" dirty="0" smtClean="0">
                <a:latin typeface="黑体" panose="02010609060101010101" pitchFamily="49" charset="-122"/>
                <a:ea typeface="黑体" panose="02010609060101010101" pitchFamily="49" charset="-122"/>
              </a:rPr>
              <a:t>计算机</a:t>
            </a:r>
            <a:r>
              <a:rPr lang="zh-CN" altLang="zh-CN" sz="3600" b="1" dirty="0">
                <a:latin typeface="黑体" panose="02010609060101010101" pitchFamily="49" charset="-122"/>
                <a:ea typeface="黑体" panose="02010609060101010101" pitchFamily="49" charset="-122"/>
              </a:rPr>
              <a:t>软件的社会</a:t>
            </a:r>
            <a:r>
              <a:rPr lang="zh-CN" altLang="zh-CN" sz="3600" b="1" dirty="0" smtClean="0">
                <a:latin typeface="黑体" panose="02010609060101010101" pitchFamily="49" charset="-122"/>
                <a:ea typeface="黑体" panose="02010609060101010101" pitchFamily="49" charset="-122"/>
              </a:rPr>
              <a:t>应用</a:t>
            </a:r>
            <a:endParaRPr lang="en-US" altLang="zh-CN" sz="3600" b="1" dirty="0" smtClean="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影视制作</a:t>
            </a:r>
          </a:p>
          <a:p>
            <a:pPr lvl="1"/>
            <a:r>
              <a:rPr lang="zh-CN" altLang="zh-CN" sz="2400" dirty="0">
                <a:latin typeface="微软雅黑" panose="020B0503020204020204" pitchFamily="34" charset="-122"/>
                <a:ea typeface="微软雅黑" panose="020B0503020204020204" pitchFamily="34" charset="-122"/>
              </a:rPr>
              <a:t>铁路客运服务</a:t>
            </a:r>
          </a:p>
          <a:p>
            <a:pPr lvl="1"/>
            <a:r>
              <a:rPr lang="zh-CN" altLang="zh-CN" sz="2400" dirty="0">
                <a:latin typeface="微软雅黑" panose="020B0503020204020204" pitchFamily="34" charset="-122"/>
                <a:ea typeface="微软雅黑" panose="020B0503020204020204" pitchFamily="34" charset="-122"/>
              </a:rPr>
              <a:t>天气预报</a:t>
            </a:r>
          </a:p>
          <a:p>
            <a:pPr lvl="1"/>
            <a:r>
              <a:rPr lang="zh-CN" altLang="zh-CN" sz="2400" dirty="0">
                <a:latin typeface="微软雅黑" panose="020B0503020204020204" pitchFamily="34" charset="-122"/>
                <a:ea typeface="微软雅黑" panose="020B0503020204020204" pitchFamily="34" charset="-122"/>
              </a:rPr>
              <a:t>地震预报</a:t>
            </a:r>
          </a:p>
          <a:p>
            <a:pPr lvl="1">
              <a:buSzPct val="90000"/>
            </a:pPr>
            <a:endParaRPr lang="zh-CN"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5817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8231188" cy="5625992"/>
          </a:xfrm>
        </p:spPr>
        <p:txBody>
          <a:bodyPr/>
          <a:lstStyle/>
          <a:p>
            <a:pPr>
              <a:buSzPct val="90000"/>
            </a:pPr>
            <a:r>
              <a:rPr lang="en-US" altLang="zh-CN" sz="3600" b="1" dirty="0" smtClean="0">
                <a:latin typeface="黑体" panose="02010609060101010101" pitchFamily="49" charset="-122"/>
                <a:ea typeface="黑体" panose="02010609060101010101" pitchFamily="49" charset="-122"/>
              </a:rPr>
              <a:t>2.</a:t>
            </a:r>
            <a:r>
              <a:rPr lang="zh-CN" altLang="zh-CN" sz="3600" b="1" dirty="0" smtClean="0">
                <a:latin typeface="黑体" panose="02010609060101010101" pitchFamily="49" charset="-122"/>
                <a:ea typeface="黑体" panose="02010609060101010101" pitchFamily="49" charset="-122"/>
              </a:rPr>
              <a:t>计算机</a:t>
            </a:r>
            <a:r>
              <a:rPr lang="zh-CN" altLang="zh-CN" sz="3600" b="1" dirty="0">
                <a:latin typeface="黑体" panose="02010609060101010101" pitchFamily="49" charset="-122"/>
                <a:ea typeface="黑体" panose="02010609060101010101" pitchFamily="49" charset="-122"/>
              </a:rPr>
              <a:t>软件的技术</a:t>
            </a:r>
            <a:r>
              <a:rPr lang="zh-CN" altLang="zh-CN" sz="3600" b="1" dirty="0" smtClean="0">
                <a:latin typeface="黑体" panose="02010609060101010101" pitchFamily="49" charset="-122"/>
                <a:ea typeface="黑体" panose="02010609060101010101" pitchFamily="49" charset="-122"/>
              </a:rPr>
              <a:t>应用</a:t>
            </a:r>
            <a:endParaRPr lang="en-US" altLang="zh-CN" sz="3600" b="1" dirty="0" smtClean="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飞行器管理系统</a:t>
            </a:r>
          </a:p>
          <a:p>
            <a:pPr lvl="1"/>
            <a:r>
              <a:rPr lang="zh-CN" altLang="zh-CN" sz="2400" dirty="0">
                <a:latin typeface="微软雅黑" panose="020B0503020204020204" pitchFamily="34" charset="-122"/>
                <a:ea typeface="微软雅黑" panose="020B0503020204020204" pitchFamily="34" charset="-122"/>
              </a:rPr>
              <a:t>探测器姿态控制</a:t>
            </a:r>
          </a:p>
          <a:p>
            <a:pPr lvl="1"/>
            <a:r>
              <a:rPr lang="zh-CN" altLang="zh-CN" sz="2400" dirty="0">
                <a:latin typeface="微软雅黑" panose="020B0503020204020204" pitchFamily="34" charset="-122"/>
                <a:ea typeface="微软雅黑" panose="020B0503020204020204" pitchFamily="34" charset="-122"/>
              </a:rPr>
              <a:t>飞行器设计</a:t>
            </a:r>
          </a:p>
          <a:p>
            <a:pPr lvl="1">
              <a:buSzPct val="90000"/>
            </a:pPr>
            <a:endParaRPr lang="zh-CN"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028739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8231188" cy="5625992"/>
          </a:xfrm>
        </p:spPr>
        <p:txBody>
          <a:bodyPr/>
          <a:lstStyle/>
          <a:p>
            <a:pPr>
              <a:buSzPct val="90000"/>
            </a:pPr>
            <a:r>
              <a:rPr lang="en-US" altLang="zh-CN" sz="3600" b="1" dirty="0" smtClean="0">
                <a:latin typeface="黑体" panose="02010609060101010101" pitchFamily="49" charset="-122"/>
                <a:ea typeface="黑体" panose="02010609060101010101" pitchFamily="49" charset="-122"/>
              </a:rPr>
              <a:t>3.</a:t>
            </a:r>
            <a:r>
              <a:rPr lang="zh-CN" altLang="zh-CN" sz="3600" b="1" dirty="0" smtClean="0">
                <a:latin typeface="黑体" panose="02010609060101010101" pitchFamily="49" charset="-122"/>
                <a:ea typeface="黑体" panose="02010609060101010101" pitchFamily="49" charset="-122"/>
              </a:rPr>
              <a:t>计算机</a:t>
            </a:r>
            <a:r>
              <a:rPr lang="zh-CN" altLang="zh-CN" sz="3600" b="1" dirty="0">
                <a:latin typeface="黑体" panose="02010609060101010101" pitchFamily="49" charset="-122"/>
                <a:ea typeface="黑体" panose="02010609060101010101" pitchFamily="49" charset="-122"/>
              </a:rPr>
              <a:t>软件的日常应用</a:t>
            </a:r>
          </a:p>
          <a:p>
            <a:pPr lvl="1"/>
            <a:r>
              <a:rPr lang="zh-CN" altLang="zh-CN" sz="2400" dirty="0">
                <a:latin typeface="微软雅黑" panose="020B0503020204020204" pitchFamily="34" charset="-122"/>
                <a:ea typeface="微软雅黑" panose="020B0503020204020204" pitchFamily="34" charset="-122"/>
              </a:rPr>
              <a:t>文字处理</a:t>
            </a:r>
            <a:r>
              <a:rPr lang="zh-CN" altLang="zh-CN" sz="2400" dirty="0" smtClean="0">
                <a:latin typeface="微软雅黑" panose="020B0503020204020204" pitchFamily="34" charset="-122"/>
                <a:ea typeface="微软雅黑" panose="020B0503020204020204" pitchFamily="34" charset="-122"/>
              </a:rPr>
              <a:t>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Word</a:t>
            </a:r>
          </a:p>
          <a:p>
            <a:pPr lvl="2"/>
            <a:r>
              <a:rPr lang="en-US" altLang="zh-CN" sz="2000" dirty="0" smtClean="0">
                <a:latin typeface="微软雅黑" panose="020B0503020204020204" pitchFamily="34" charset="-122"/>
                <a:ea typeface="微软雅黑" panose="020B0503020204020204" pitchFamily="34" charset="-122"/>
              </a:rPr>
              <a:t>WPS Office</a:t>
            </a:r>
          </a:p>
          <a:p>
            <a:pPr lvl="2"/>
            <a:r>
              <a:rPr lang="en-US" altLang="zh-CN" sz="2000" dirty="0" smtClean="0">
                <a:latin typeface="微软雅黑" panose="020B0503020204020204" pitchFamily="34" charset="-122"/>
                <a:ea typeface="微软雅黑" panose="020B0503020204020204" pitchFamily="34" charset="-122"/>
              </a:rPr>
              <a:t>Ultra Edit</a:t>
            </a:r>
          </a:p>
          <a:p>
            <a:pPr lvl="2"/>
            <a:r>
              <a:rPr lang="zh-CN" altLang="en-US" sz="2000" dirty="0" smtClean="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Edit Plus</a:t>
            </a:r>
            <a:endParaRPr lang="en-US" altLang="zh-CN" sz="2000" dirty="0" smtClean="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表格处理</a:t>
            </a:r>
            <a:r>
              <a:rPr lang="zh-CN" altLang="zh-CN" sz="2400" dirty="0" smtClean="0">
                <a:latin typeface="微软雅黑" panose="020B0503020204020204" pitchFamily="34" charset="-122"/>
                <a:ea typeface="微软雅黑" panose="020B0503020204020204" pitchFamily="34" charset="-122"/>
              </a:rPr>
              <a:t>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Excel</a:t>
            </a:r>
          </a:p>
          <a:p>
            <a:pPr lvl="1"/>
            <a:r>
              <a:rPr lang="zh-CN" altLang="zh-CN" sz="2400" dirty="0" smtClean="0">
                <a:latin typeface="微软雅黑" panose="020B0503020204020204" pitchFamily="34" charset="-122"/>
                <a:ea typeface="微软雅黑" panose="020B0503020204020204" pitchFamily="34" charset="-122"/>
              </a:rPr>
              <a:t>演示软件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PowerPoint</a:t>
            </a:r>
          </a:p>
          <a:p>
            <a:pPr lvl="2"/>
            <a:r>
              <a:rPr lang="en-US" altLang="zh-CN" sz="2000" dirty="0">
                <a:latin typeface="微软雅黑" panose="020B0503020204020204" pitchFamily="34" charset="-122"/>
                <a:ea typeface="微软雅黑" panose="020B0503020204020204" pitchFamily="34" charset="-122"/>
              </a:rPr>
              <a:t>OpenOffce.org </a:t>
            </a:r>
            <a:r>
              <a:rPr lang="en-US" altLang="zh-CN" sz="2000" dirty="0" smtClean="0">
                <a:latin typeface="微软雅黑" panose="020B0503020204020204" pitchFamily="34" charset="-122"/>
                <a:ea typeface="微软雅黑" panose="020B0503020204020204" pitchFamily="34" charset="-122"/>
              </a:rPr>
              <a:t>Impress</a:t>
            </a:r>
            <a:endParaRPr lang="en-US" altLang="zh-CN" sz="9600" dirty="0" smtClean="0"/>
          </a:p>
          <a:p>
            <a:pPr lvl="1"/>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394778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83133" y="1676446"/>
            <a:ext cx="8231188" cy="5625992"/>
          </a:xfrm>
        </p:spPr>
        <p:txBody>
          <a:bodyPr/>
          <a:lstStyle/>
          <a:p>
            <a:pPr lvl="1"/>
            <a:r>
              <a:rPr lang="zh-CN" altLang="zh-CN" sz="2400" dirty="0" smtClean="0">
                <a:latin typeface="微软雅黑" panose="020B0503020204020204" pitchFamily="34" charset="-122"/>
                <a:ea typeface="微软雅黑" panose="020B0503020204020204" pitchFamily="34" charset="-122"/>
              </a:rPr>
              <a:t>统计分析软件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SPSS</a:t>
            </a:r>
          </a:p>
          <a:p>
            <a:pPr lvl="2"/>
            <a:r>
              <a:rPr lang="en-US" altLang="zh-CN" sz="2000" dirty="0" smtClean="0">
                <a:latin typeface="微软雅黑" panose="020B0503020204020204" pitchFamily="34" charset="-122"/>
                <a:ea typeface="微软雅黑" panose="020B0503020204020204" pitchFamily="34" charset="-122"/>
              </a:rPr>
              <a:t>SAS</a:t>
            </a:r>
            <a:endParaRPr lang="en-US" altLang="zh-CN" sz="20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科学运算</a:t>
            </a:r>
            <a:r>
              <a:rPr lang="zh-CN" altLang="zh-CN" sz="2400" dirty="0" smtClean="0">
                <a:latin typeface="微软雅黑" panose="020B0503020204020204" pitchFamily="34" charset="-122"/>
                <a:ea typeface="微软雅黑" panose="020B0503020204020204" pitchFamily="34" charset="-122"/>
              </a:rPr>
              <a:t>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err="1" smtClean="0">
                <a:latin typeface="微软雅黑" panose="020B0503020204020204" pitchFamily="34" charset="-122"/>
                <a:ea typeface="微软雅黑" panose="020B0503020204020204" pitchFamily="34" charset="-122"/>
              </a:rPr>
              <a:t>Matlab</a:t>
            </a:r>
            <a:endParaRPr lang="en-US" altLang="zh-CN" sz="2000" dirty="0" smtClean="0">
              <a:latin typeface="微软雅黑" panose="020B0503020204020204" pitchFamily="34" charset="-122"/>
              <a:ea typeface="微软雅黑" panose="020B0503020204020204" pitchFamily="34" charset="-122"/>
            </a:endParaRPr>
          </a:p>
          <a:p>
            <a:pPr lvl="2"/>
            <a:r>
              <a:rPr lang="en-US" altLang="zh-CN" sz="2000" dirty="0" err="1" smtClean="0">
                <a:latin typeface="微软雅黑" panose="020B0503020204020204" pitchFamily="34" charset="-122"/>
                <a:ea typeface="微软雅黑" panose="020B0503020204020204" pitchFamily="34" charset="-122"/>
              </a:rPr>
              <a:t>Scilab</a:t>
            </a:r>
            <a:endParaRPr lang="en-US" altLang="zh-CN" sz="20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Mathematica</a:t>
            </a:r>
            <a:endParaRPr lang="en-US" altLang="zh-CN" sz="2000" dirty="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绘图软件</a:t>
            </a:r>
            <a:endParaRPr lang="en-US" altLang="zh-CN" sz="24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AutoCAD</a:t>
            </a:r>
          </a:p>
          <a:p>
            <a:pPr lvl="2"/>
            <a:r>
              <a:rPr lang="en-US" altLang="zh-CN" sz="2000" dirty="0" smtClean="0">
                <a:latin typeface="微软雅黑" panose="020B0503020204020204" pitchFamily="34" charset="-122"/>
                <a:ea typeface="微软雅黑" panose="020B0503020204020204" pitchFamily="34" charset="-122"/>
              </a:rPr>
              <a:t>CorelDraw</a:t>
            </a:r>
          </a:p>
          <a:p>
            <a:pPr lvl="2"/>
            <a:r>
              <a:rPr lang="en-US" altLang="zh-CN" sz="2000" dirty="0" smtClean="0">
                <a:latin typeface="微软雅黑" panose="020B0503020204020204" pitchFamily="34" charset="-122"/>
                <a:ea typeface="微软雅黑" panose="020B0503020204020204" pitchFamily="34" charset="-122"/>
              </a:rPr>
              <a:t>Photoshop</a:t>
            </a:r>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391426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8231188" cy="5625992"/>
          </a:xfrm>
        </p:spPr>
        <p:txBody>
          <a:bodyPr/>
          <a:lstStyle/>
          <a:p>
            <a:pPr lvl="1"/>
            <a:r>
              <a:rPr lang="zh-CN" altLang="zh-CN" sz="2400" dirty="0" smtClean="0">
                <a:latin typeface="微软雅黑" panose="020B0503020204020204" pitchFamily="34" charset="-122"/>
                <a:ea typeface="微软雅黑" panose="020B0503020204020204" pitchFamily="34" charset="-122"/>
              </a:rPr>
              <a:t>安全软件</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卡巴斯基个人安全</a:t>
            </a:r>
            <a:r>
              <a:rPr lang="zh-CN" altLang="en-US" sz="2000" dirty="0" smtClean="0">
                <a:latin typeface="微软雅黑" panose="020B0503020204020204" pitchFamily="34" charset="-122"/>
                <a:ea typeface="微软雅黑" panose="020B0503020204020204" pitchFamily="34" charset="-122"/>
              </a:rPr>
              <a:t>套装</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天网防火墙</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恶意</a:t>
            </a:r>
            <a:r>
              <a:rPr lang="zh-CN" altLang="en-US" sz="2000" dirty="0">
                <a:latin typeface="微软雅黑" panose="020B0503020204020204" pitchFamily="34" charset="-122"/>
                <a:ea typeface="微软雅黑" panose="020B0503020204020204" pitchFamily="34" charset="-122"/>
              </a:rPr>
              <a:t>软件清理</a:t>
            </a:r>
            <a:r>
              <a:rPr lang="zh-CN" altLang="en-US" sz="2000" dirty="0" smtClean="0">
                <a:latin typeface="微软雅黑" panose="020B0503020204020204" pitchFamily="34" charset="-122"/>
                <a:ea typeface="微软雅黑" panose="020B0503020204020204" pitchFamily="34" charset="-122"/>
              </a:rPr>
              <a:t>助手</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电脑管家</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金山</a:t>
            </a:r>
            <a:r>
              <a:rPr lang="zh-CN" altLang="en-US" sz="2000" dirty="0">
                <a:latin typeface="微软雅黑" panose="020B0503020204020204" pitchFamily="34" charset="-122"/>
                <a:ea typeface="微软雅黑" panose="020B0503020204020204" pitchFamily="34" charset="-122"/>
              </a:rPr>
              <a:t>毒</a:t>
            </a:r>
            <a:r>
              <a:rPr lang="zh-CN" altLang="en-US" sz="2000" dirty="0" smtClean="0">
                <a:latin typeface="微软雅黑" panose="020B0503020204020204" pitchFamily="34" charset="-122"/>
                <a:ea typeface="微软雅黑" panose="020B0503020204020204" pitchFamily="34" charset="-122"/>
              </a:rPr>
              <a:t>霸</a:t>
            </a:r>
            <a:endParaRPr lang="en-US" altLang="zh-CN" sz="20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360</a:t>
            </a:r>
            <a:r>
              <a:rPr lang="zh-CN" altLang="en-US" sz="2000" dirty="0">
                <a:latin typeface="微软雅黑" panose="020B0503020204020204" pitchFamily="34" charset="-122"/>
                <a:ea typeface="微软雅黑" panose="020B0503020204020204" pitchFamily="34" charset="-122"/>
              </a:rPr>
              <a:t>安全</a:t>
            </a:r>
            <a:r>
              <a:rPr lang="zh-CN" altLang="en-US" sz="2000" dirty="0" smtClean="0">
                <a:latin typeface="微软雅黑" panose="020B0503020204020204" pitchFamily="34" charset="-122"/>
                <a:ea typeface="微软雅黑" panose="020B0503020204020204" pitchFamily="34" charset="-122"/>
              </a:rPr>
              <a:t>卫士</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金山卫士</a:t>
            </a:r>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391426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3.5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8231188" cy="5625992"/>
          </a:xfrm>
        </p:spPr>
        <p:txBody>
          <a:bodyPr/>
          <a:lstStyle/>
          <a:p>
            <a:pPr lvl="1"/>
            <a:r>
              <a:rPr lang="zh-CN" altLang="zh-CN" sz="2400" dirty="0" smtClean="0">
                <a:latin typeface="微软雅黑" panose="020B0503020204020204" pitchFamily="34" charset="-122"/>
                <a:ea typeface="微软雅黑" panose="020B0503020204020204" pitchFamily="34" charset="-122"/>
              </a:rPr>
              <a:t>网络软件</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网络</a:t>
            </a:r>
            <a:r>
              <a:rPr lang="zh-CN" altLang="en-US" sz="2000" dirty="0" smtClean="0">
                <a:latin typeface="微软雅黑" panose="020B0503020204020204" pitchFamily="34" charset="-122"/>
                <a:ea typeface="微软雅黑" panose="020B0503020204020204" pitchFamily="34" charset="-122"/>
              </a:rPr>
              <a:t>通信软件</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下载</a:t>
            </a:r>
            <a:r>
              <a:rPr lang="zh-CN" altLang="en-US" sz="2000" dirty="0">
                <a:latin typeface="微软雅黑" panose="020B0503020204020204" pitchFamily="34" charset="-122"/>
                <a:ea typeface="微软雅黑" panose="020B0503020204020204" pitchFamily="34" charset="-122"/>
              </a:rPr>
              <a:t>上传</a:t>
            </a:r>
            <a:r>
              <a:rPr lang="zh-CN" altLang="en-US" sz="2000" dirty="0" smtClean="0">
                <a:latin typeface="微软雅黑" panose="020B0503020204020204" pitchFamily="34" charset="-122"/>
                <a:ea typeface="微软雅黑" panose="020B0503020204020204" pitchFamily="34" charset="-122"/>
              </a:rPr>
              <a:t>软件</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网页浏览软件</a:t>
            </a:r>
            <a:endParaRPr lang="en-US" altLang="zh-CN" sz="2000" dirty="0" smtClean="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a:p>
            <a:pPr lvl="1"/>
            <a:endParaRPr lang="en-US" altLang="zh-CN" sz="9600" dirty="0" smtClean="0"/>
          </a:p>
          <a:p>
            <a:pPr lvl="1"/>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121124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zh-CN" altLang="en-US" sz="4800" dirty="0">
                <a:latin typeface="楷体" panose="02010609060101010101" pitchFamily="49" charset="-122"/>
                <a:ea typeface="楷体" panose="02010609060101010101" pitchFamily="49" charset="-122"/>
              </a:rPr>
              <a:t>小结</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600248"/>
            <a:ext cx="8078672" cy="5625992"/>
          </a:xfrm>
        </p:spPr>
        <p:txBody>
          <a:bodyPr/>
          <a:lstStyle/>
          <a:p>
            <a:pPr lvl="1"/>
            <a:r>
              <a:rPr lang="zh-CN" altLang="en-US" sz="2400" dirty="0" smtClean="0">
                <a:latin typeface="微软雅黑" panose="020B0503020204020204" pitchFamily="34" charset="-122"/>
                <a:ea typeface="微软雅黑" panose="020B0503020204020204" pitchFamily="34" charset="-122"/>
              </a:rPr>
              <a:t>软件</a:t>
            </a:r>
            <a:r>
              <a:rPr lang="zh-CN" altLang="en-US" sz="2400" dirty="0">
                <a:latin typeface="微软雅黑" panose="020B0503020204020204" pitchFamily="34" charset="-122"/>
                <a:ea typeface="微软雅黑" panose="020B0503020204020204" pitchFamily="34" charset="-122"/>
              </a:rPr>
              <a:t>和硬件是一个完整的计算机系统中互相</a:t>
            </a:r>
            <a:r>
              <a:rPr lang="zh-CN" altLang="en-US" sz="2400" dirty="0" smtClean="0">
                <a:latin typeface="微软雅黑" panose="020B0503020204020204" pitchFamily="34" charset="-122"/>
                <a:ea typeface="微软雅黑" panose="020B0503020204020204" pitchFamily="34" charset="-122"/>
              </a:rPr>
              <a:t>依存</a:t>
            </a:r>
            <a:r>
              <a:rPr lang="zh-CN" altLang="en-US" sz="2400" dirty="0">
                <a:latin typeface="微软雅黑" panose="020B0503020204020204" pitchFamily="34" charset="-122"/>
                <a:ea typeface="微软雅黑" panose="020B0503020204020204" pitchFamily="34" charset="-122"/>
              </a:rPr>
              <a:t>的两大部分。系统软件和应用软件的协同工作，使计算机能够完成各种任务。软件工程</a:t>
            </a:r>
            <a:r>
              <a:rPr lang="zh-CN" altLang="en-US" sz="2400" dirty="0" smtClean="0">
                <a:latin typeface="微软雅黑" panose="020B0503020204020204" pitchFamily="34" charset="-122"/>
                <a:ea typeface="微软雅黑" panose="020B0503020204020204" pitchFamily="34" charset="-122"/>
              </a:rPr>
              <a:t>部分介绍</a:t>
            </a:r>
            <a:r>
              <a:rPr lang="zh-CN" altLang="en-US" sz="2400" dirty="0">
                <a:latin typeface="微软雅黑" panose="020B0503020204020204" pitchFamily="34" charset="-122"/>
                <a:ea typeface="微软雅黑" panose="020B0503020204020204" pitchFamily="34" charset="-122"/>
              </a:rPr>
              <a:t>了软件危机和软件工程的基本概念以及软件生命周期、过程模型等</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lvl="1"/>
            <a:r>
              <a:rPr lang="zh-CN" altLang="en-US"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了解什么是计算机软件；</a:t>
            </a:r>
          </a:p>
          <a:p>
            <a:pPr lvl="1"/>
            <a:r>
              <a:rPr lang="zh-CN" altLang="en-US" sz="2400" dirty="0">
                <a:latin typeface="微软雅黑" panose="020B0503020204020204" pitchFamily="34" charset="-122"/>
                <a:ea typeface="微软雅黑" panose="020B0503020204020204" pitchFamily="34" charset="-122"/>
              </a:rPr>
              <a:t> 理解软件和硬件的区别与关系；</a:t>
            </a:r>
          </a:p>
          <a:p>
            <a:pPr lvl="1"/>
            <a:r>
              <a:rPr lang="zh-CN" altLang="en-US" sz="2400" dirty="0">
                <a:latin typeface="微软雅黑" panose="020B0503020204020204" pitchFamily="34" charset="-122"/>
                <a:ea typeface="微软雅黑" panose="020B0503020204020204" pitchFamily="34" charset="-122"/>
              </a:rPr>
              <a:t> 掌握计算机软件的分类；</a:t>
            </a:r>
          </a:p>
          <a:p>
            <a:pPr lvl="1"/>
            <a:r>
              <a:rPr lang="zh-CN" altLang="en-US" sz="2400" dirty="0">
                <a:latin typeface="微软雅黑" panose="020B0503020204020204" pitchFamily="34" charset="-122"/>
                <a:ea typeface="微软雅黑" panose="020B0503020204020204" pitchFamily="34" charset="-122"/>
              </a:rPr>
              <a:t> 描述计算机操作系统的用途；</a:t>
            </a:r>
          </a:p>
          <a:p>
            <a:pPr lvl="1"/>
            <a:r>
              <a:rPr lang="zh-CN" altLang="en-US" sz="2400" dirty="0">
                <a:latin typeface="微软雅黑" panose="020B0503020204020204" pitchFamily="34" charset="-122"/>
                <a:ea typeface="微软雅黑" panose="020B0503020204020204" pitchFamily="34" charset="-122"/>
              </a:rPr>
              <a:t> 理解软件工程的概念；</a:t>
            </a:r>
          </a:p>
          <a:p>
            <a:pPr lvl="1"/>
            <a:r>
              <a:rPr lang="zh-CN" altLang="en-US" sz="2400" dirty="0">
                <a:latin typeface="微软雅黑" panose="020B0503020204020204" pitchFamily="34" charset="-122"/>
                <a:ea typeface="微软雅黑" panose="020B0503020204020204" pitchFamily="34" charset="-122"/>
              </a:rPr>
              <a:t> 了解软件生命周期及软件过程模型；</a:t>
            </a:r>
          </a:p>
          <a:p>
            <a:pPr lvl="1"/>
            <a:r>
              <a:rPr lang="zh-CN" altLang="en-US" sz="2400" dirty="0">
                <a:latin typeface="微软雅黑" panose="020B0503020204020204" pitchFamily="34" charset="-122"/>
                <a:ea typeface="微软雅黑" panose="020B0503020204020204" pitchFamily="34" charset="-122"/>
              </a:rPr>
              <a:t> 掌握常用计算机软件的使用。</a:t>
            </a:r>
            <a:endParaRPr lang="en-US" altLang="zh-CN" sz="2400" dirty="0">
              <a:latin typeface="微软雅黑" panose="020B0503020204020204" pitchFamily="34" charset="-122"/>
              <a:ea typeface="微软雅黑" panose="020B0503020204020204" pitchFamily="34" charset="-122"/>
            </a:endParaRPr>
          </a:p>
          <a:p>
            <a:pPr lvl="1"/>
            <a:endParaRPr lang="en-US" altLang="zh-CN" sz="9600" dirty="0" smtClean="0"/>
          </a:p>
          <a:p>
            <a:pPr lvl="1"/>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69095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3.1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概述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406824"/>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计算机软件与</a:t>
            </a:r>
            <a:r>
              <a:rPr lang="zh-CN" altLang="zh-CN" sz="3600" b="1" dirty="0" smtClean="0">
                <a:latin typeface="黑体" panose="02010609060101010101" pitchFamily="49" charset="-122"/>
                <a:ea typeface="黑体" panose="02010609060101010101" pitchFamily="49" charset="-122"/>
              </a:rPr>
              <a:t>硬件</a:t>
            </a:r>
            <a:r>
              <a:rPr lang="zh-CN" altLang="en-US" sz="3600" b="1" dirty="0" smtClean="0">
                <a:latin typeface="黑体" panose="02010609060101010101" pitchFamily="49" charset="-122"/>
                <a:ea typeface="黑体" panose="02010609060101010101" pitchFamily="49" charset="-122"/>
              </a:rPr>
              <a:t>的关系</a:t>
            </a:r>
            <a:endParaRPr lang="en-US" altLang="zh-CN" sz="3600" b="1"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① 硬件和软件互相依存</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② 硬件和软件无严格界限</a:t>
            </a:r>
          </a:p>
          <a:p>
            <a:pPr marL="1200150" lvl="3" indent="-342900">
              <a:buSzPct val="90000"/>
            </a:pPr>
            <a:r>
              <a:rPr lang="zh-CN" altLang="en-US" sz="2400" dirty="0">
                <a:latin typeface="微软雅黑" panose="020B0503020204020204" pitchFamily="34" charset="-122"/>
                <a:ea typeface="微软雅黑" panose="020B0503020204020204" pitchFamily="34" charset="-122"/>
              </a:rPr>
              <a:t>③ 硬件和软件协同</a:t>
            </a:r>
            <a:r>
              <a:rPr lang="zh-CN" altLang="en-US" sz="2400" dirty="0" smtClean="0">
                <a:latin typeface="微软雅黑" panose="020B0503020204020204" pitchFamily="34" charset="-122"/>
                <a:ea typeface="微软雅黑" panose="020B0503020204020204" pitchFamily="34" charset="-122"/>
              </a:rPr>
              <a:t>发展</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937462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3.1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概述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90694" y="1752644"/>
            <a:ext cx="7378700" cy="4406824"/>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3.</a:t>
            </a:r>
            <a:r>
              <a:rPr lang="zh-CN" altLang="en-US" sz="3600" b="1" dirty="0" smtClean="0">
                <a:latin typeface="黑体" panose="02010609060101010101" pitchFamily="49" charset="-122"/>
                <a:ea typeface="黑体" panose="02010609060101010101" pitchFamily="49" charset="-122"/>
              </a:rPr>
              <a:t>软件兼容性</a:t>
            </a:r>
            <a:endParaRPr lang="en-US" altLang="zh-CN" sz="3600" b="1" dirty="0" smtClean="0">
              <a:latin typeface="黑体" panose="02010609060101010101" pitchFamily="49" charset="-122"/>
              <a:ea typeface="黑体" panose="02010609060101010101" pitchFamily="49" charset="-122"/>
            </a:endParaRPr>
          </a:p>
          <a:p>
            <a:pPr marL="0" lvl="1" indent="0">
              <a:buSzPct val="90000"/>
              <a:buNone/>
            </a:pPr>
            <a:r>
              <a:rPr lang="zh-CN" altLang="en-US" sz="2400" dirty="0">
                <a:latin typeface="微软雅黑" panose="020B0503020204020204" pitchFamily="34" charset="-122"/>
                <a:ea typeface="微软雅黑" panose="020B0503020204020204" pitchFamily="34" charset="-122"/>
              </a:rPr>
              <a:t>是指软件与硬件、操作系统或其他软件的冲突</a:t>
            </a:r>
            <a:r>
              <a:rPr lang="zh-CN" altLang="en-US" sz="2400" dirty="0" smtClean="0">
                <a:latin typeface="微软雅黑" panose="020B0503020204020204" pitchFamily="34" charset="-122"/>
                <a:ea typeface="微软雅黑" panose="020B0503020204020204" pitchFamily="34" charset="-122"/>
              </a:rPr>
              <a:t>问题</a:t>
            </a:r>
            <a:endParaRPr lang="en-US" altLang="zh-CN" sz="2400" dirty="0" smtClean="0">
              <a:latin typeface="微软雅黑" panose="020B0503020204020204" pitchFamily="34" charset="-122"/>
              <a:ea typeface="微软雅黑" panose="020B0503020204020204" pitchFamily="34" charset="-122"/>
            </a:endParaRPr>
          </a:p>
          <a:p>
            <a:pPr marL="342900" lvl="1" indent="-342900">
              <a:buSzPct val="90000"/>
            </a:pPr>
            <a:r>
              <a:rPr lang="zh-CN" altLang="en-US" sz="2400" dirty="0">
                <a:latin typeface="微软雅黑" panose="020B0503020204020204" pitchFamily="34" charset="-122"/>
                <a:ea typeface="微软雅黑" panose="020B0503020204020204" pitchFamily="34" charset="-122"/>
              </a:rPr>
              <a:t>有的软件是</a:t>
            </a:r>
            <a:r>
              <a:rPr lang="zh-CN" altLang="en-US" sz="2400" dirty="0" smtClean="0">
                <a:latin typeface="微软雅黑" panose="020B0503020204020204" pitchFamily="34" charset="-122"/>
                <a:ea typeface="微软雅黑" panose="020B0503020204020204" pitchFamily="34" charset="-122"/>
              </a:rPr>
              <a:t>针对不同系统开发的</a:t>
            </a:r>
            <a:endParaRPr lang="en-US" altLang="zh-CN" sz="2400" dirty="0" smtClean="0">
              <a:latin typeface="微软雅黑" panose="020B0503020204020204" pitchFamily="34" charset="-122"/>
              <a:ea typeface="微软雅黑" panose="020B0503020204020204" pitchFamily="34" charset="-122"/>
            </a:endParaRPr>
          </a:p>
          <a:p>
            <a:pPr marL="342900" lvl="1" indent="-342900">
              <a:buSzPct val="90000"/>
            </a:pPr>
            <a:r>
              <a:rPr lang="zh-CN" altLang="en-US" sz="2400" dirty="0" smtClean="0">
                <a:latin typeface="微软雅黑" panose="020B0503020204020204" pitchFamily="34" charset="-122"/>
                <a:ea typeface="微软雅黑" panose="020B0503020204020204" pitchFamily="34" charset="-122"/>
              </a:rPr>
              <a:t>有</a:t>
            </a:r>
            <a:r>
              <a:rPr lang="zh-CN" altLang="en-US" sz="2400" dirty="0">
                <a:latin typeface="微软雅黑" panose="020B0503020204020204" pitchFamily="34" charset="-122"/>
                <a:ea typeface="微软雅黑" panose="020B0503020204020204" pitchFamily="34" charset="-122"/>
              </a:rPr>
              <a:t>的</a:t>
            </a:r>
            <a:r>
              <a:rPr lang="zh-CN" altLang="en-US" sz="2400" dirty="0" smtClean="0">
                <a:latin typeface="微软雅黑" panose="020B0503020204020204" pitchFamily="34" charset="-122"/>
                <a:ea typeface="微软雅黑" panose="020B0503020204020204" pitchFamily="34" charset="-122"/>
              </a:rPr>
              <a:t>软件</a:t>
            </a:r>
            <a:r>
              <a:rPr lang="zh-CN" altLang="en-US" sz="2400" dirty="0">
                <a:latin typeface="微软雅黑" panose="020B0503020204020204" pitchFamily="34" charset="-122"/>
                <a:ea typeface="微软雅黑" panose="020B0503020204020204" pitchFamily="34" charset="-122"/>
              </a:rPr>
              <a:t>对机器的内存要求</a:t>
            </a:r>
            <a:r>
              <a:rPr lang="zh-CN" altLang="en-US" sz="2400" dirty="0" smtClean="0">
                <a:latin typeface="微软雅黑" panose="020B0503020204020204" pitchFamily="34" charset="-122"/>
                <a:ea typeface="微软雅黑" panose="020B0503020204020204" pitchFamily="34" charset="-122"/>
              </a:rPr>
              <a:t>较高</a:t>
            </a:r>
            <a:endParaRPr lang="en-US" altLang="zh-CN" sz="2400" dirty="0">
              <a:latin typeface="微软雅黑" panose="020B0503020204020204" pitchFamily="34" charset="-122"/>
              <a:ea typeface="微软雅黑" panose="020B0503020204020204" pitchFamily="34" charset="-122"/>
            </a:endParaRPr>
          </a:p>
          <a:p>
            <a:pPr marL="342900" lvl="1" indent="-342900">
              <a:buSzPct val="90000"/>
            </a:pPr>
            <a:r>
              <a:rPr lang="zh-CN" altLang="en-US" sz="2400" dirty="0" smtClean="0">
                <a:latin typeface="微软雅黑" panose="020B0503020204020204" pitchFamily="34" charset="-122"/>
                <a:ea typeface="微软雅黑" panose="020B0503020204020204" pitchFamily="34" charset="-122"/>
              </a:rPr>
              <a:t>有的</a:t>
            </a:r>
            <a:r>
              <a:rPr lang="zh-CN" altLang="en-US" sz="2400" dirty="0">
                <a:latin typeface="微软雅黑" panose="020B0503020204020204" pitchFamily="34" charset="-122"/>
                <a:ea typeface="微软雅黑" panose="020B0503020204020204" pitchFamily="34" charset="-122"/>
              </a:rPr>
              <a:t>软件需要有高质量的显卡才能生成高质量的</a:t>
            </a:r>
            <a:r>
              <a:rPr lang="zh-CN" altLang="en-US" sz="2400" dirty="0" smtClean="0">
                <a:latin typeface="微软雅黑" panose="020B0503020204020204" pitchFamily="34" charset="-122"/>
                <a:ea typeface="微软雅黑" panose="020B0503020204020204" pitchFamily="34" charset="-122"/>
              </a:rPr>
              <a:t>图形</a:t>
            </a:r>
            <a:r>
              <a:rPr lang="zh-CN" altLang="en-US" sz="2400" dirty="0">
                <a:latin typeface="微软雅黑" panose="020B0503020204020204" pitchFamily="34" charset="-122"/>
                <a:ea typeface="微软雅黑" panose="020B0503020204020204" pitchFamily="34" charset="-122"/>
              </a:rPr>
              <a:t>等</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381898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3.1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概述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90694" y="1752644"/>
            <a:ext cx="7378700" cy="4406824"/>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4.</a:t>
            </a:r>
            <a:r>
              <a:rPr lang="zh-CN" altLang="zh-CN" sz="3600" b="1" dirty="0" smtClean="0">
                <a:latin typeface="黑体" panose="02010609060101010101" pitchFamily="49" charset="-122"/>
                <a:ea typeface="黑体" panose="02010609060101010101" pitchFamily="49" charset="-122"/>
              </a:rPr>
              <a:t>软件版本</a:t>
            </a:r>
            <a:endParaRPr lang="en-US" altLang="zh-CN" sz="3600" b="1" dirty="0" smtClean="0">
              <a:latin typeface="黑体" panose="02010609060101010101" pitchFamily="49" charset="-122"/>
              <a:ea typeface="黑体" panose="02010609060101010101" pitchFamily="49" charset="-122"/>
            </a:endParaRPr>
          </a:p>
          <a:p>
            <a:pPr marL="1200150" lvl="3" indent="-342900">
              <a:buSzPct val="90000"/>
            </a:pPr>
            <a:r>
              <a:rPr lang="en-US" altLang="zh-CN" sz="2400" dirty="0">
                <a:latin typeface="微软雅黑" panose="020B0503020204020204" pitchFamily="34" charset="-122"/>
                <a:ea typeface="微软雅黑" panose="020B0503020204020204" pitchFamily="34" charset="-122"/>
              </a:rPr>
              <a:t>Alpha </a:t>
            </a:r>
            <a:r>
              <a:rPr lang="zh-CN" altLang="en-US" sz="2400" dirty="0">
                <a:latin typeface="微软雅黑" panose="020B0503020204020204" pitchFamily="34" charset="-122"/>
                <a:ea typeface="微软雅黑" panose="020B0503020204020204" pitchFamily="34" charset="-122"/>
              </a:rPr>
              <a:t>版 （内部测试版）  </a:t>
            </a:r>
          </a:p>
          <a:p>
            <a:pPr marL="1200150" lvl="3" indent="-342900">
              <a:buSzPct val="90000"/>
            </a:pPr>
            <a:r>
              <a:rPr lang="en-US" altLang="zh-CN" sz="2400" dirty="0">
                <a:latin typeface="微软雅黑" panose="020B0503020204020204" pitchFamily="34" charset="-122"/>
                <a:ea typeface="微软雅黑" panose="020B0503020204020204" pitchFamily="34" charset="-122"/>
              </a:rPr>
              <a:t>Beta </a:t>
            </a:r>
            <a:r>
              <a:rPr lang="zh-CN" altLang="en-US" sz="2400" dirty="0">
                <a:latin typeface="微软雅黑" panose="020B0503020204020204" pitchFamily="34" charset="-122"/>
                <a:ea typeface="微软雅黑" panose="020B0503020204020204" pitchFamily="34" charset="-122"/>
              </a:rPr>
              <a:t>版 （外部测试版）  </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en-US" altLang="zh-CN" sz="2400" dirty="0">
                <a:latin typeface="微软雅黑" panose="020B0503020204020204" pitchFamily="34" charset="-122"/>
                <a:ea typeface="微软雅黑" panose="020B0503020204020204" pitchFamily="34" charset="-122"/>
              </a:rPr>
              <a:t>Demo </a:t>
            </a:r>
            <a:r>
              <a:rPr lang="zh-CN" altLang="en-US" sz="2400" dirty="0">
                <a:latin typeface="微软雅黑" panose="020B0503020204020204" pitchFamily="34" charset="-122"/>
                <a:ea typeface="微软雅黑" panose="020B0503020204020204" pitchFamily="34" charset="-122"/>
              </a:rPr>
              <a:t>版 （演示版</a:t>
            </a:r>
          </a:p>
          <a:p>
            <a:pPr marL="1200150" lvl="3" indent="-342900">
              <a:buSzPct val="90000"/>
            </a:pPr>
            <a:r>
              <a:rPr lang="en-US" altLang="zh-CN" sz="2400" dirty="0">
                <a:latin typeface="微软雅黑" panose="020B0503020204020204" pitchFamily="34" charset="-122"/>
                <a:ea typeface="微软雅黑" panose="020B0503020204020204" pitchFamily="34" charset="-122"/>
              </a:rPr>
              <a:t>Enhance </a:t>
            </a:r>
            <a:r>
              <a:rPr lang="zh-CN" altLang="en-US" sz="2400" dirty="0">
                <a:latin typeface="微软雅黑" panose="020B0503020204020204" pitchFamily="34" charset="-122"/>
                <a:ea typeface="微软雅黑" panose="020B0503020204020204" pitchFamily="34" charset="-122"/>
              </a:rPr>
              <a:t>版 （增强版或加强</a:t>
            </a:r>
          </a:p>
          <a:p>
            <a:pPr marL="1200150" lvl="3" indent="-342900">
              <a:buSzPct val="90000"/>
            </a:pPr>
            <a:r>
              <a:rPr lang="en-US" altLang="zh-CN" sz="2400" dirty="0">
                <a:latin typeface="微软雅黑" panose="020B0503020204020204" pitchFamily="34" charset="-122"/>
                <a:ea typeface="微软雅黑" panose="020B0503020204020204" pitchFamily="34" charset="-122"/>
              </a:rPr>
              <a:t>Free </a:t>
            </a:r>
            <a:r>
              <a:rPr lang="zh-CN" altLang="en-US" sz="2400" dirty="0">
                <a:latin typeface="微软雅黑" panose="020B0503020204020204" pitchFamily="34" charset="-122"/>
                <a:ea typeface="微软雅黑" panose="020B0503020204020204" pitchFamily="34" charset="-122"/>
              </a:rPr>
              <a:t>版 （自由版）  </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en-US" altLang="zh-CN" sz="2400" dirty="0">
                <a:latin typeface="微软雅黑" panose="020B0503020204020204" pitchFamily="34" charset="-122"/>
                <a:ea typeface="微软雅黑" panose="020B0503020204020204" pitchFamily="34" charset="-122"/>
              </a:rPr>
              <a:t>Full Version</a:t>
            </a:r>
            <a:r>
              <a:rPr lang="zh-CN" altLang="en-US" sz="2400" dirty="0">
                <a:latin typeface="微软雅黑" panose="020B0503020204020204" pitchFamily="34" charset="-122"/>
                <a:ea typeface="微软雅黑" panose="020B0503020204020204" pitchFamily="34" charset="-122"/>
              </a:rPr>
              <a:t>版 （完全版）</a:t>
            </a:r>
          </a:p>
          <a:p>
            <a:pPr marL="1200150" lvl="3" indent="-342900">
              <a:buSzPct val="90000"/>
            </a:pPr>
            <a:r>
              <a:rPr lang="en-US" altLang="zh-CN" sz="2400" dirty="0">
                <a:latin typeface="微软雅黑" panose="020B0503020204020204" pitchFamily="34" charset="-122"/>
                <a:ea typeface="微软雅黑" panose="020B0503020204020204" pitchFamily="34" charset="-122"/>
              </a:rPr>
              <a:t>Upgrade </a:t>
            </a:r>
            <a:r>
              <a:rPr lang="zh-CN" altLang="en-US" sz="2400" dirty="0">
                <a:latin typeface="微软雅黑" panose="020B0503020204020204" pitchFamily="34" charset="-122"/>
                <a:ea typeface="微软雅黑" panose="020B0503020204020204" pitchFamily="34" charset="-122"/>
              </a:rPr>
              <a:t>版 （升级版</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311747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anim calcmode="lin" valueType="num">
                                      <p:cBhvr additive="base">
                                        <p:cTn id="11"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 calcmode="lin" valueType="num">
                                      <p:cBhvr additive="base">
                                        <p:cTn id="1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 calcmode="lin" valueType="num">
                                      <p:cBhvr additive="base">
                                        <p:cTn id="23"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 calcmode="lin" valueType="num">
                                      <p:cBhvr additive="base">
                                        <p:cTn id="27"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147">
                                            <p:txEl>
                                              <p:pRg st="7" end="7"/>
                                            </p:txEl>
                                          </p:spTgt>
                                        </p:tgtEl>
                                        <p:attrNameLst>
                                          <p:attrName>style.visibility</p:attrName>
                                        </p:attrNameLst>
                                      </p:cBhvr>
                                      <p:to>
                                        <p:strVal val="visible"/>
                                      </p:to>
                                    </p:set>
                                    <p:anim calcmode="lin" valueType="num">
                                      <p:cBhvr additive="base">
                                        <p:cTn id="31"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3.1 </a:t>
            </a:r>
            <a:r>
              <a:rPr lang="zh-CN" altLang="zh-CN" sz="4800" dirty="0" smtClean="0">
                <a:latin typeface="楷体" panose="02010609060101010101" pitchFamily="49" charset="-122"/>
                <a:ea typeface="楷体" panose="02010609060101010101" pitchFamily="49" charset="-122"/>
              </a:rPr>
              <a:t>计算机</a:t>
            </a:r>
            <a:r>
              <a:rPr lang="zh-CN" altLang="zh-CN" sz="4800" dirty="0">
                <a:latin typeface="楷体" panose="02010609060101010101" pitchFamily="49" charset="-122"/>
                <a:ea typeface="楷体" panose="02010609060101010101" pitchFamily="49" charset="-122"/>
              </a:rPr>
              <a:t>软件</a:t>
            </a:r>
            <a:r>
              <a:rPr lang="zh-CN" altLang="zh-CN" sz="4800" dirty="0" smtClean="0">
                <a:latin typeface="楷体" panose="02010609060101010101" pitchFamily="49" charset="-122"/>
                <a:ea typeface="楷体" panose="02010609060101010101" pitchFamily="49" charset="-122"/>
              </a:rPr>
              <a:t>概述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406824"/>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5.</a:t>
            </a:r>
            <a:r>
              <a:rPr lang="zh-CN" altLang="zh-CN" sz="3600" b="1" dirty="0" smtClean="0">
                <a:latin typeface="黑体" panose="02010609060101010101" pitchFamily="49" charset="-122"/>
                <a:ea typeface="黑体" panose="02010609060101010101" pitchFamily="49" charset="-122"/>
              </a:rPr>
              <a:t>软件著作权</a:t>
            </a:r>
          </a:p>
          <a:p>
            <a:pPr marL="457200" lvl="1" indent="0">
              <a:buNone/>
            </a:pPr>
            <a:r>
              <a:rPr lang="zh-CN" altLang="en-US" sz="2400" dirty="0">
                <a:latin typeface="微软雅黑" panose="020B0503020204020204" pitchFamily="34" charset="-122"/>
                <a:ea typeface="微软雅黑" panose="020B0503020204020204" pitchFamily="34" charset="-122"/>
              </a:rPr>
              <a:t>软件著作权是指软件的开发者或者其他权利人依据有关著作权法律的规定，</a:t>
            </a:r>
            <a:r>
              <a:rPr lang="zh-CN" altLang="en-US" sz="2400" dirty="0" smtClean="0">
                <a:latin typeface="微软雅黑" panose="020B0503020204020204" pitchFamily="34" charset="-122"/>
                <a:ea typeface="微软雅黑" panose="020B0503020204020204" pitchFamily="34" charset="-122"/>
              </a:rPr>
              <a:t>对于软件</a:t>
            </a:r>
            <a:r>
              <a:rPr lang="zh-CN" altLang="en-US" sz="2400" dirty="0">
                <a:latin typeface="微软雅黑" panose="020B0503020204020204" pitchFamily="34" charset="-122"/>
                <a:ea typeface="微软雅黑" panose="020B0503020204020204" pitchFamily="34" charset="-122"/>
              </a:rPr>
              <a:t>作品所享有的各项专有权利</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marL="457200" lvl="1" indent="0">
              <a:buNone/>
            </a:pPr>
            <a:r>
              <a:rPr lang="zh-CN" altLang="en-US" sz="2400" dirty="0">
                <a:latin typeface="微软雅黑" panose="020B0503020204020204" pitchFamily="34" charset="-122"/>
                <a:ea typeface="微软雅黑" panose="020B0503020204020204" pitchFamily="34" charset="-122"/>
              </a:rPr>
              <a:t>软件著作权人享有下列各项权利：发表权、 </a:t>
            </a:r>
            <a:r>
              <a:rPr lang="zh-CN" altLang="en-US" sz="2400" dirty="0" smtClean="0">
                <a:latin typeface="微软雅黑" panose="020B0503020204020204" pitchFamily="34" charset="-122"/>
                <a:ea typeface="微软雅黑" panose="020B0503020204020204" pitchFamily="34" charset="-122"/>
              </a:rPr>
              <a:t>署</a:t>
            </a:r>
          </a:p>
          <a:p>
            <a:pPr marL="457200" lvl="1" indent="0">
              <a:buNone/>
            </a:pPr>
            <a:r>
              <a:rPr lang="zh-CN" altLang="en-US" sz="2400" dirty="0" smtClean="0">
                <a:latin typeface="微软雅黑" panose="020B0503020204020204" pitchFamily="34" charset="-122"/>
                <a:ea typeface="微软雅黑" panose="020B0503020204020204" pitchFamily="34" charset="-122"/>
              </a:rPr>
              <a:t>名权、 修改权、 复制权、 发行权、 出租权、 信息网络传播权、 翻译权及转让权等。</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381898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animEffect transition="in" filter="wheel(1)">
                                      <p:cBhvr>
                                        <p:cTn id="11" dur="2000"/>
                                        <p:tgtEl>
                                          <p:spTgt spid="6147">
                                            <p:txEl>
                                              <p:pRg st="2" end="2"/>
                                            </p:txEl>
                                          </p:spTgt>
                                        </p:tgtEl>
                                      </p:cBhvr>
                                    </p:animEffect>
                                  </p:childTnLst>
                                </p:cTn>
                              </p:par>
                              <p:par>
                                <p:cTn id="12" presetID="21" presetClass="entr" presetSubtype="1" fill="hold" nodeType="withEffect">
                                  <p:stCondLst>
                                    <p:cond delay="0"/>
                                  </p:stCondLst>
                                  <p:childTnLst>
                                    <p:set>
                                      <p:cBhvr>
                                        <p:cTn id="13" dur="1" fill="hold">
                                          <p:stCondLst>
                                            <p:cond delay="0"/>
                                          </p:stCondLst>
                                        </p:cTn>
                                        <p:tgtEl>
                                          <p:spTgt spid="6147">
                                            <p:txEl>
                                              <p:pRg st="3" end="3"/>
                                            </p:txEl>
                                          </p:spTgt>
                                        </p:tgtEl>
                                        <p:attrNameLst>
                                          <p:attrName>style.visibility</p:attrName>
                                        </p:attrNameLst>
                                      </p:cBhvr>
                                      <p:to>
                                        <p:strVal val="visible"/>
                                      </p:to>
                                    </p:set>
                                    <p:animEffect transition="in" filter="wheel(1)">
                                      <p:cBhvr>
                                        <p:cTn id="14" dur="20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CN" sz="4800" dirty="0" smtClean="0">
                <a:latin typeface="楷体" panose="02010609060101010101" pitchFamily="49" charset="-122"/>
                <a:ea typeface="楷体" panose="02010609060101010101" pitchFamily="49" charset="-122"/>
              </a:rPr>
              <a:t>3.2 </a:t>
            </a:r>
            <a:r>
              <a:rPr lang="zh-CN" altLang="en-US" sz="4800" dirty="0" smtClean="0">
                <a:latin typeface="楷体" panose="02010609060101010101" pitchFamily="49" charset="-122"/>
                <a:ea typeface="楷体" panose="02010609060101010101" pitchFamily="49" charset="-122"/>
              </a:rPr>
              <a:t>系统</a:t>
            </a:r>
            <a:r>
              <a:rPr lang="zh-CN" altLang="zh-CN" sz="4800" dirty="0" smtClean="0">
                <a:latin typeface="楷体" panose="02010609060101010101" pitchFamily="49" charset="-122"/>
                <a:ea typeface="楷体" panose="02010609060101010101" pitchFamily="49" charset="-122"/>
              </a:rPr>
              <a:t>软件</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sz="half" idx="1"/>
          </p:nvPr>
        </p:nvSpPr>
        <p:spPr>
          <a:xfrm>
            <a:off x="609704" y="1676446"/>
            <a:ext cx="7543602" cy="4525963"/>
          </a:xfrm>
        </p:spPr>
        <p:txBody>
          <a:bodyPr/>
          <a:lstStyle/>
          <a:p>
            <a:pPr>
              <a:buSzPct val="90000"/>
            </a:pPr>
            <a:r>
              <a:rPr lang="en-US" altLang="zh-CN" sz="3600" b="1" dirty="0" smtClean="0">
                <a:latin typeface="黑体" panose="02010609060101010101" pitchFamily="49" charset="-122"/>
                <a:ea typeface="黑体" panose="02010609060101010101" pitchFamily="49" charset="-122"/>
              </a:rPr>
              <a:t>1.</a:t>
            </a:r>
            <a:r>
              <a:rPr lang="zh-CN" altLang="en-US" sz="3600" b="1" dirty="0" smtClean="0">
                <a:latin typeface="黑体" panose="02010609060101010101" pitchFamily="49" charset="-122"/>
                <a:ea typeface="黑体" panose="02010609060101010101" pitchFamily="49" charset="-122"/>
              </a:rPr>
              <a:t>操作系统</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smtClean="0">
                <a:latin typeface="微软雅黑" panose="020B0503020204020204" pitchFamily="34" charset="-122"/>
                <a:ea typeface="微软雅黑" panose="020B0503020204020204" pitchFamily="34" charset="-122"/>
              </a:rPr>
              <a:t>操作系统的</a:t>
            </a:r>
            <a:r>
              <a:rPr lang="zh-CN" altLang="zh-CN" sz="2400" dirty="0" smtClean="0">
                <a:latin typeface="微软雅黑" panose="020B0503020204020204" pitchFamily="34" charset="-122"/>
                <a:ea typeface="微软雅黑" panose="020B0503020204020204" pitchFamily="34" charset="-122"/>
              </a:rPr>
              <a:t>五</a:t>
            </a:r>
            <a:r>
              <a:rPr lang="zh-CN" altLang="zh-CN" sz="2400" dirty="0">
                <a:latin typeface="微软雅黑" panose="020B0503020204020204" pitchFamily="34" charset="-122"/>
                <a:ea typeface="微软雅黑" panose="020B0503020204020204" pitchFamily="34" charset="-122"/>
              </a:rPr>
              <a:t>大管理功能</a:t>
            </a:r>
          </a:p>
          <a:p>
            <a:pPr lvl="2"/>
            <a:r>
              <a:rPr lang="zh-CN" altLang="zh-CN" dirty="0">
                <a:latin typeface="微软雅黑" panose="020B0503020204020204" pitchFamily="34" charset="-122"/>
                <a:ea typeface="微软雅黑" panose="020B0503020204020204" pitchFamily="34" charset="-122"/>
              </a:rPr>
              <a:t>进程管理</a:t>
            </a:r>
            <a:endParaRPr lang="en-US"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存储管理</a:t>
            </a:r>
            <a:endParaRPr lang="en-US" altLang="zh-CN" dirty="0">
              <a:latin typeface="微软雅黑" panose="020B0503020204020204" pitchFamily="34" charset="-122"/>
              <a:ea typeface="微软雅黑" panose="020B0503020204020204" pitchFamily="34" charset="-122"/>
            </a:endParaRPr>
          </a:p>
          <a:p>
            <a:pPr lvl="2"/>
            <a:r>
              <a:rPr lang="zh-CN" altLang="zh-CN" dirty="0" smtClean="0">
                <a:latin typeface="微软雅黑" panose="020B0503020204020204" pitchFamily="34" charset="-122"/>
                <a:ea typeface="微软雅黑" panose="020B0503020204020204" pitchFamily="34" charset="-122"/>
              </a:rPr>
              <a:t>设备管理</a:t>
            </a:r>
            <a:endParaRPr lang="en-US" altLang="zh-CN" dirty="0">
              <a:latin typeface="微软雅黑" panose="020B0503020204020204" pitchFamily="34" charset="-122"/>
              <a:ea typeface="微软雅黑" panose="020B0503020204020204" pitchFamily="34" charset="-122"/>
            </a:endParaRPr>
          </a:p>
          <a:p>
            <a:pPr lvl="2"/>
            <a:r>
              <a:rPr lang="zh-CN" altLang="zh-CN" dirty="0" smtClean="0">
                <a:latin typeface="微软雅黑" panose="020B0503020204020204" pitchFamily="34" charset="-122"/>
                <a:ea typeface="微软雅黑" panose="020B0503020204020204" pitchFamily="34" charset="-122"/>
              </a:rPr>
              <a:t>文件管理</a:t>
            </a:r>
            <a:endParaRPr lang="zh-CN" altLang="zh-CN" dirty="0">
              <a:latin typeface="微软雅黑" panose="020B0503020204020204" pitchFamily="34" charset="-122"/>
              <a:ea typeface="微软雅黑" panose="020B0503020204020204" pitchFamily="34" charset="-122"/>
            </a:endParaRPr>
          </a:p>
          <a:p>
            <a:pPr lvl="2"/>
            <a:r>
              <a:rPr lang="zh-CN" altLang="zh-CN" dirty="0">
                <a:latin typeface="微软雅黑" panose="020B0503020204020204" pitchFamily="34" charset="-122"/>
                <a:ea typeface="微软雅黑" panose="020B0503020204020204" pitchFamily="34" charset="-122"/>
              </a:rPr>
              <a:t>作业管理</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027063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anim calcmode="lin" valueType="num">
                                      <p:cBhvr additive="base">
                                        <p:cTn id="11"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anim calcmode="lin" valueType="num">
                                      <p:cBhvr additive="base">
                                        <p:cTn id="15"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anim calcmode="lin" valueType="num">
                                      <p:cBhvr additive="base">
                                        <p:cTn id="19"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47">
                                            <p:txEl>
                                              <p:pRg st="6" end="6"/>
                                            </p:txEl>
                                          </p:spTgt>
                                        </p:tgtEl>
                                        <p:attrNameLst>
                                          <p:attrName>style.visibility</p:attrName>
                                        </p:attrNameLst>
                                      </p:cBhvr>
                                      <p:to>
                                        <p:strVal val="visible"/>
                                      </p:to>
                                    </p:set>
                                    <p:anim calcmode="lin" valueType="num">
                                      <p:cBhvr additive="base">
                                        <p:cTn id="23"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sz="half" idx="1"/>
          </p:nvPr>
        </p:nvSpPr>
        <p:spPr>
          <a:xfrm>
            <a:off x="762100" y="1295456"/>
            <a:ext cx="7543602" cy="4525963"/>
          </a:xfrm>
        </p:spPr>
        <p:txBody>
          <a:bodyPr/>
          <a:lstStyle/>
          <a:p>
            <a:pPr lvl="1"/>
            <a:r>
              <a:rPr lang="zh-CN" altLang="en-US" sz="2400" dirty="0" smtClean="0">
                <a:latin typeface="微软雅黑" panose="020B0503020204020204" pitchFamily="34" charset="-122"/>
                <a:ea typeface="微软雅黑" panose="020B0503020204020204" pitchFamily="34" charset="-122"/>
              </a:rPr>
              <a:t>操作系统的分类</a:t>
            </a:r>
            <a:endParaRPr lang="en-US" altLang="zh-CN" dirty="0" smtClean="0"/>
          </a:p>
          <a:p>
            <a:pPr lvl="2"/>
            <a:r>
              <a:rPr lang="zh-CN" altLang="en-US" dirty="0">
                <a:latin typeface="微软雅黑" panose="020B0503020204020204" pitchFamily="34" charset="-122"/>
                <a:ea typeface="微软雅黑" panose="020B0503020204020204" pitchFamily="34" charset="-122"/>
              </a:rPr>
              <a:t>根据作业的处理方式：</a:t>
            </a:r>
            <a:endParaRPr lang="en-US" altLang="zh-CN"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批处理操作系统 （</a:t>
            </a:r>
            <a:r>
              <a:rPr lang="en-US" altLang="zh-CN" sz="2400" dirty="0">
                <a:latin typeface="微软雅黑" panose="020B0503020204020204" pitchFamily="34" charset="-122"/>
                <a:ea typeface="微软雅黑" panose="020B0503020204020204" pitchFamily="34" charset="-122"/>
              </a:rPr>
              <a:t>MVX</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DOS/E</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分时操作系统 （</a:t>
            </a:r>
            <a:r>
              <a:rPr lang="en-US" altLang="zh-CN" sz="2400" dirty="0">
                <a:latin typeface="微软雅黑" panose="020B0503020204020204" pitchFamily="34" charset="-122"/>
                <a:ea typeface="微软雅黑" panose="020B0503020204020204" pitchFamily="34" charset="-122"/>
              </a:rPr>
              <a:t>UNIX</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XENIX</a:t>
            </a:r>
            <a:r>
              <a:rPr lang="zh-CN" altLang="en-US" sz="2400" dirty="0">
                <a:latin typeface="微软雅黑" panose="020B0503020204020204" pitchFamily="34" charset="-122"/>
                <a:ea typeface="微软雅黑" panose="020B0503020204020204" pitchFamily="34" charset="-122"/>
              </a:rPr>
              <a:t>， </a:t>
            </a:r>
            <a:r>
              <a:rPr lang="en-US" altLang="zh-CN" sz="2400" dirty="0" err="1">
                <a:latin typeface="微软雅黑" panose="020B0503020204020204" pitchFamily="34" charset="-122"/>
                <a:ea typeface="微软雅黑" panose="020B0503020204020204" pitchFamily="34" charset="-122"/>
              </a:rPr>
              <a:t>macOS</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实时操作系统 （</a:t>
            </a:r>
            <a:r>
              <a:rPr lang="en-US" altLang="zh-CN" sz="2400" dirty="0" err="1">
                <a:latin typeface="微软雅黑" panose="020B0503020204020204" pitchFamily="34" charset="-122"/>
                <a:ea typeface="微软雅黑" panose="020B0503020204020204" pitchFamily="34" charset="-122"/>
              </a:rPr>
              <a:t>iEMX</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VRTX</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RTOS</a:t>
            </a:r>
            <a:r>
              <a:rPr lang="zh-CN" altLang="en-US" sz="2400" dirty="0">
                <a:latin typeface="微软雅黑" panose="020B0503020204020204" pitchFamily="34" charset="-122"/>
                <a:ea typeface="微软雅黑" panose="020B0503020204020204" pitchFamily="34" charset="-122"/>
              </a:rPr>
              <a:t>）</a:t>
            </a:r>
          </a:p>
          <a:p>
            <a:pPr lvl="2"/>
            <a:r>
              <a:rPr lang="zh-CN" altLang="en-US" dirty="0">
                <a:latin typeface="微软雅黑" panose="020B0503020204020204" pitchFamily="34" charset="-122"/>
                <a:ea typeface="微软雅黑" panose="020B0503020204020204" pitchFamily="34" charset="-122"/>
              </a:rPr>
              <a:t>根据所支持的用户数目：</a:t>
            </a:r>
            <a:endParaRPr lang="en-US" altLang="zh-CN"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单用户操作系统 （</a:t>
            </a:r>
            <a:r>
              <a:rPr lang="en-US" altLang="zh-CN" sz="2400" dirty="0">
                <a:latin typeface="微软雅黑" panose="020B0503020204020204" pitchFamily="34" charset="-122"/>
                <a:ea typeface="微软雅黑" panose="020B0503020204020204" pitchFamily="34" charset="-122"/>
              </a:rPr>
              <a:t>MS-DOS</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OS/2</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Windows</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lvl="3"/>
            <a:r>
              <a:rPr lang="zh-CN" altLang="en-US" sz="2400" dirty="0">
                <a:latin typeface="微软雅黑" panose="020B0503020204020204" pitchFamily="34" charset="-122"/>
                <a:ea typeface="微软雅黑" panose="020B0503020204020204" pitchFamily="34" charset="-122"/>
              </a:rPr>
              <a:t>多户操作系统 （</a:t>
            </a:r>
            <a:r>
              <a:rPr lang="en-US" altLang="zh-CN" sz="2400" dirty="0">
                <a:latin typeface="微软雅黑" panose="020B0503020204020204" pitchFamily="34" charset="-122"/>
                <a:ea typeface="微软雅黑" panose="020B0503020204020204" pitchFamily="34" charset="-122"/>
              </a:rPr>
              <a:t>UNIX</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MVS</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Linux</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楷体" panose="02010609060101010101" pitchFamily="49" charset="-122"/>
                <a:ea typeface="楷体" panose="02010609060101010101" pitchFamily="49" charset="-122"/>
              </a:rPr>
              <a:t>3.2 </a:t>
            </a:r>
            <a:r>
              <a:rPr lang="zh-CN" altLang="en-US" dirty="0">
                <a:latin typeface="楷体" panose="02010609060101010101" pitchFamily="49" charset="-122"/>
                <a:ea typeface="楷体" panose="02010609060101010101" pitchFamily="49" charset="-122"/>
              </a:rPr>
              <a:t>系统</a:t>
            </a:r>
            <a:r>
              <a:rPr lang="zh-CN" altLang="zh-CN" dirty="0">
                <a:latin typeface="楷体" panose="02010609060101010101" pitchFamily="49" charset="-122"/>
                <a:ea typeface="楷体" panose="02010609060101010101" pitchFamily="49" charset="-122"/>
              </a:rPr>
              <a:t>软件</a:t>
            </a:r>
            <a:endParaRPr lang="zh-CN" altLang="en-US" dirty="0"/>
          </a:p>
        </p:txBody>
      </p:sp>
    </p:spTree>
    <p:extLst>
      <p:ext uri="{BB962C8B-B14F-4D97-AF65-F5344CB8AC3E}">
        <p14:creationId xmlns:p14="http://schemas.microsoft.com/office/powerpoint/2010/main" val="5655666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1000"/>
                                        <p:tgtEl>
                                          <p:spTgt spid="6147">
                                            <p:txEl>
                                              <p:pRg st="1" end="1"/>
                                            </p:txEl>
                                          </p:spTgt>
                                        </p:tgtEl>
                                      </p:cBhvr>
                                    </p:animEffect>
                                    <p:anim calcmode="lin" valueType="num">
                                      <p:cBhvr>
                                        <p:cTn id="13"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14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1000"/>
                                        <p:tgtEl>
                                          <p:spTgt spid="6147">
                                            <p:txEl>
                                              <p:pRg st="2" end="2"/>
                                            </p:txEl>
                                          </p:spTgt>
                                        </p:tgtEl>
                                      </p:cBhvr>
                                    </p:animEffect>
                                    <p:anim calcmode="lin" valueType="num">
                                      <p:cBhvr>
                                        <p:cTn id="18"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14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1000"/>
                                        <p:tgtEl>
                                          <p:spTgt spid="6147">
                                            <p:txEl>
                                              <p:pRg st="3" end="3"/>
                                            </p:txEl>
                                          </p:spTgt>
                                        </p:tgtEl>
                                      </p:cBhvr>
                                    </p:animEffect>
                                    <p:anim calcmode="lin" valueType="num">
                                      <p:cBhvr>
                                        <p:cTn id="23"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14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1000"/>
                                        <p:tgtEl>
                                          <p:spTgt spid="6147">
                                            <p:txEl>
                                              <p:pRg st="4" end="4"/>
                                            </p:txEl>
                                          </p:spTgt>
                                        </p:tgtEl>
                                      </p:cBhvr>
                                    </p:animEffect>
                                    <p:anim calcmode="lin" valueType="num">
                                      <p:cBhvr>
                                        <p:cTn id="28"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6147">
                                            <p:txEl>
                                              <p:pRg st="5" end="5"/>
                                            </p:txEl>
                                          </p:spTgt>
                                        </p:tgtEl>
                                        <p:attrNameLst>
                                          <p:attrName>style.visibility</p:attrName>
                                        </p:attrNameLst>
                                      </p:cBhvr>
                                      <p:to>
                                        <p:strVal val="visible"/>
                                      </p:to>
                                    </p:set>
                                    <p:animEffect transition="in" filter="wipe(down)">
                                      <p:cBhvr>
                                        <p:cTn id="34" dur="500"/>
                                        <p:tgtEl>
                                          <p:spTgt spid="6147">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wipe(down)">
                                      <p:cBhvr>
                                        <p:cTn id="37" dur="500"/>
                                        <p:tgtEl>
                                          <p:spTgt spid="6147">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6147">
                                            <p:txEl>
                                              <p:pRg st="7" end="7"/>
                                            </p:txEl>
                                          </p:spTgt>
                                        </p:tgtEl>
                                        <p:attrNameLst>
                                          <p:attrName>style.visibility</p:attrName>
                                        </p:attrNameLst>
                                      </p:cBhvr>
                                      <p:to>
                                        <p:strVal val="visible"/>
                                      </p:to>
                                    </p:set>
                                    <p:animEffect transition="in" filter="wipe(down)">
                                      <p:cBhvr>
                                        <p:cTn id="40"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heme/theme1.xml><?xml version="1.0" encoding="utf-8"?>
<a:theme xmlns:a="http://schemas.openxmlformats.org/drawingml/2006/main" name="Default Design">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447</TotalTime>
  <Pages>0</Pages>
  <Words>1338</Words>
  <Characters>0</Characters>
  <Application>Microsoft Office PowerPoint</Application>
  <DocSecurity>0</DocSecurity>
  <PresentationFormat>全屏显示(4:3)</PresentationFormat>
  <Lines>0</Lines>
  <Paragraphs>242</Paragraphs>
  <Slides>37</Slides>
  <Notes>0</Notes>
  <HiddenSlides>0</HiddenSlides>
  <MMClips>0</MMClips>
  <ScaleCrop>false</ScaleCrop>
  <HeadingPairs>
    <vt:vector size="4" baseType="variant">
      <vt:variant>
        <vt:lpstr>主题</vt:lpstr>
      </vt:variant>
      <vt:variant>
        <vt:i4>2</vt:i4>
      </vt:variant>
      <vt:variant>
        <vt:lpstr>幻灯片标题</vt:lpstr>
      </vt:variant>
      <vt:variant>
        <vt:i4>37</vt:i4>
      </vt:variant>
    </vt:vector>
  </HeadingPairs>
  <TitlesOfParts>
    <vt:vector size="39" baseType="lpstr">
      <vt:lpstr>Default Design</vt:lpstr>
      <vt:lpstr>Office 主题</vt:lpstr>
      <vt:lpstr>PowerPoint 演示文稿</vt:lpstr>
      <vt:lpstr>目 录</vt:lpstr>
      <vt:lpstr>3.1 计算机软件概述</vt:lpstr>
      <vt:lpstr>3.1 计算机软件概述</vt:lpstr>
      <vt:lpstr>3.1 计算机软件概述</vt:lpstr>
      <vt:lpstr>3.1 计算机软件概述</vt:lpstr>
      <vt:lpstr>3.1 计算机软件概述</vt:lpstr>
      <vt:lpstr>3.2 系统软件</vt:lpstr>
      <vt:lpstr>3.2 系统软件</vt:lpstr>
      <vt:lpstr>3.2 系统软件</vt:lpstr>
      <vt:lpstr>3.2 系统软件</vt:lpstr>
      <vt:lpstr>3.2 系统软件</vt:lpstr>
      <vt:lpstr>3.2 系统软件</vt:lpstr>
      <vt:lpstr>3.2 系统软件</vt:lpstr>
      <vt:lpstr>3.2 系统软件</vt:lpstr>
      <vt:lpstr>3.2 系统软件</vt:lpstr>
      <vt:lpstr>3.2 系统软件</vt:lpstr>
      <vt:lpstr>3.3 应用软件</vt:lpstr>
      <vt:lpstr>3.3 应用软件</vt:lpstr>
      <vt:lpstr>3.3 应用软件</vt:lpstr>
      <vt:lpstr>3.3 应用软件</vt:lpstr>
      <vt:lpstr>3.4 软件工程</vt:lpstr>
      <vt:lpstr>3.4 软件工程</vt:lpstr>
      <vt:lpstr>3.4 软件工程</vt:lpstr>
      <vt:lpstr>3.4 软件工程</vt:lpstr>
      <vt:lpstr>3.4 软件工程</vt:lpstr>
      <vt:lpstr>3.4 软件工程</vt:lpstr>
      <vt:lpstr>3.4 软件工程</vt:lpstr>
      <vt:lpstr>3.4 软件工程</vt:lpstr>
      <vt:lpstr>3.4 软件工程</vt:lpstr>
      <vt:lpstr>3.5 计算机软件应用</vt:lpstr>
      <vt:lpstr>3.5 计算机软件应用</vt:lpstr>
      <vt:lpstr>3.5 计算机软件应用</vt:lpstr>
      <vt:lpstr>3.5 计算机软件应用</vt:lpstr>
      <vt:lpstr>3.5 计算机软件应用</vt:lpstr>
      <vt:lpstr>3.5 计算机软件应用</vt:lpstr>
      <vt:lpstr>小结</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www.glzy8.com提供海量PPT模板免费下载！</dc:title>
  <dc:creator>lenovo</dc:creator>
  <cp:lastModifiedBy>user</cp:lastModifiedBy>
  <cp:revision>70</cp:revision>
  <dcterms:created xsi:type="dcterms:W3CDTF">2008-03-10T09:13:42Z</dcterms:created>
  <dcterms:modified xsi:type="dcterms:W3CDTF">2019-02-15T05:08:02Z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2052-9.1.0.4843</vt:lpwstr>
  </property>
</Properties>
</file>